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90" r:id="rId26"/>
    <p:sldId id="281" r:id="rId27"/>
    <p:sldId id="282" r:id="rId28"/>
    <p:sldId id="285" r:id="rId29"/>
    <p:sldId id="284" r:id="rId30"/>
    <p:sldId id="283" r:id="rId31"/>
    <p:sldId id="286" r:id="rId32"/>
    <p:sldId id="287" r:id="rId33"/>
    <p:sldId id="291" r:id="rId34"/>
    <p:sldId id="288" r:id="rId35"/>
    <p:sldId id="289" r:id="rId36"/>
    <p:sldId id="280" r:id="rId37"/>
  </p:sldIdLst>
  <p:sldSz cx="24382413" cy="1371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291C"/>
    <a:srgbClr val="EE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65"/>
    <p:restoredTop sz="74830"/>
  </p:normalViewPr>
  <p:slideViewPr>
    <p:cSldViewPr snapToGrid="0">
      <p:cViewPr varScale="1">
        <p:scale>
          <a:sx n="47" d="100"/>
          <a:sy n="47" d="100"/>
        </p:scale>
        <p:origin x="1912" y="2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7EA69E-F29F-0D4D-988A-8C48321D9A1E}" type="datetimeFigureOut">
              <a:rPr lang="en-US" smtClean="0"/>
              <a:t>8/21/25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C0A30-EC11-6049-9FE9-CAABA0247D76}" type="slidenum">
              <a:rPr lang="en-US" smtClean="0"/>
              <a:t>‹#›</a:t>
            </a:fld>
            <a:endParaRPr lang="en-US"/>
          </a:p>
        </p:txBody>
      </p:sp>
    </p:spTree>
    <p:extLst>
      <p:ext uri="{BB962C8B-B14F-4D97-AF65-F5344CB8AC3E}">
        <p14:creationId xmlns:p14="http://schemas.microsoft.com/office/powerpoint/2010/main" val="204003574"/>
      </p:ext>
    </p:extLst>
  </p:cSld>
  <p:clrMap bg1="lt1" tx1="dk1" bg2="lt2" tx2="dk2" accent1="accent1" accent2="accent2" accent3="accent3" accent4="accent4" accent5="accent5" accent6="accent6" hlink="hlink" folHlink="folHlink"/>
  <p:notesStyle>
    <a:lvl1pPr marL="0" algn="l" defTabSz="1828709" rtl="0" eaLnBrk="1" latinLnBrk="0" hangingPunct="1">
      <a:defRPr sz="2400" kern="1200">
        <a:solidFill>
          <a:schemeClr val="tx1"/>
        </a:solidFill>
        <a:latin typeface="+mn-lt"/>
        <a:ea typeface="+mn-ea"/>
        <a:cs typeface="+mn-cs"/>
      </a:defRPr>
    </a:lvl1pPr>
    <a:lvl2pPr marL="914354" algn="l" defTabSz="1828709" rtl="0" eaLnBrk="1" latinLnBrk="0" hangingPunct="1">
      <a:defRPr sz="2400" kern="1200">
        <a:solidFill>
          <a:schemeClr val="tx1"/>
        </a:solidFill>
        <a:latin typeface="+mn-lt"/>
        <a:ea typeface="+mn-ea"/>
        <a:cs typeface="+mn-cs"/>
      </a:defRPr>
    </a:lvl2pPr>
    <a:lvl3pPr marL="1828709" algn="l" defTabSz="1828709" rtl="0" eaLnBrk="1" latinLnBrk="0" hangingPunct="1">
      <a:defRPr sz="2400" kern="1200">
        <a:solidFill>
          <a:schemeClr val="tx1"/>
        </a:solidFill>
        <a:latin typeface="+mn-lt"/>
        <a:ea typeface="+mn-ea"/>
        <a:cs typeface="+mn-cs"/>
      </a:defRPr>
    </a:lvl3pPr>
    <a:lvl4pPr marL="2743063" algn="l" defTabSz="1828709" rtl="0" eaLnBrk="1" latinLnBrk="0" hangingPunct="1">
      <a:defRPr sz="2400" kern="1200">
        <a:solidFill>
          <a:schemeClr val="tx1"/>
        </a:solidFill>
        <a:latin typeface="+mn-lt"/>
        <a:ea typeface="+mn-ea"/>
        <a:cs typeface="+mn-cs"/>
      </a:defRPr>
    </a:lvl4pPr>
    <a:lvl5pPr marL="3657417" algn="l" defTabSz="1828709" rtl="0" eaLnBrk="1" latinLnBrk="0" hangingPunct="1">
      <a:defRPr sz="2400" kern="1200">
        <a:solidFill>
          <a:schemeClr val="tx1"/>
        </a:solidFill>
        <a:latin typeface="+mn-lt"/>
        <a:ea typeface="+mn-ea"/>
        <a:cs typeface="+mn-cs"/>
      </a:defRPr>
    </a:lvl5pPr>
    <a:lvl6pPr marL="4571771" algn="l" defTabSz="1828709" rtl="0" eaLnBrk="1" latinLnBrk="0" hangingPunct="1">
      <a:defRPr sz="2400" kern="1200">
        <a:solidFill>
          <a:schemeClr val="tx1"/>
        </a:solidFill>
        <a:latin typeface="+mn-lt"/>
        <a:ea typeface="+mn-ea"/>
        <a:cs typeface="+mn-cs"/>
      </a:defRPr>
    </a:lvl6pPr>
    <a:lvl7pPr marL="5486126" algn="l" defTabSz="1828709" rtl="0" eaLnBrk="1" latinLnBrk="0" hangingPunct="1">
      <a:defRPr sz="2400" kern="1200">
        <a:solidFill>
          <a:schemeClr val="tx1"/>
        </a:solidFill>
        <a:latin typeface="+mn-lt"/>
        <a:ea typeface="+mn-ea"/>
        <a:cs typeface="+mn-cs"/>
      </a:defRPr>
    </a:lvl7pPr>
    <a:lvl8pPr marL="6400480" algn="l" defTabSz="1828709" rtl="0" eaLnBrk="1" latinLnBrk="0" hangingPunct="1">
      <a:defRPr sz="2400" kern="1200">
        <a:solidFill>
          <a:schemeClr val="tx1"/>
        </a:solidFill>
        <a:latin typeface="+mn-lt"/>
        <a:ea typeface="+mn-ea"/>
        <a:cs typeface="+mn-cs"/>
      </a:defRPr>
    </a:lvl8pPr>
    <a:lvl9pPr marL="7314834" algn="l" defTabSz="1828709"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2400" b="0" i="0" u="none" strike="noStrike" kern="1200" dirty="0">
                <a:solidFill>
                  <a:schemeClr val="tx1"/>
                </a:solidFill>
                <a:effectLst/>
                <a:latin typeface="+mn-lt"/>
                <a:ea typeface="+mn-ea"/>
                <a:cs typeface="+mn-cs"/>
              </a:rPr>
              <a:t>Welcome, and thank you for joining today’s session.</a:t>
            </a:r>
            <a:br>
              <a:rPr lang="en-CA" b="0" dirty="0">
                <a:effectLst/>
              </a:rPr>
            </a:br>
            <a:endParaRPr lang="en-CA" b="0" dirty="0">
              <a:effectLst/>
            </a:endParaRPr>
          </a:p>
          <a:p>
            <a:pPr rtl="0"/>
            <a:r>
              <a:rPr lang="en-CA" sz="2400" b="0" i="0" u="none" strike="noStrike" kern="1200" dirty="0">
                <a:solidFill>
                  <a:schemeClr val="tx1"/>
                </a:solidFill>
                <a:effectLst/>
                <a:latin typeface="+mn-lt"/>
                <a:ea typeface="+mn-ea"/>
                <a:cs typeface="+mn-cs"/>
              </a:rPr>
              <a:t>We’re excited to share more about United Way Halton &amp; Hamilton and the incredible work happening through the 2025 to 2026 campaign.</a:t>
            </a:r>
            <a:br>
              <a:rPr lang="en-CA" b="0" dirty="0">
                <a:effectLst/>
              </a:rPr>
            </a:br>
            <a:endParaRPr lang="en-CA" b="0" dirty="0">
              <a:effectLst/>
            </a:endParaRPr>
          </a:p>
          <a:p>
            <a:pPr rtl="0"/>
            <a:r>
              <a:rPr lang="en-CA" sz="2400" b="1" i="0" u="none" strike="noStrike" kern="1200" dirty="0">
                <a:solidFill>
                  <a:schemeClr val="tx1"/>
                </a:solidFill>
                <a:effectLst/>
                <a:latin typeface="+mn-lt"/>
                <a:ea typeface="+mn-ea"/>
                <a:cs typeface="+mn-cs"/>
              </a:rPr>
              <a:t>During this session, we’ll cover:</a:t>
            </a:r>
            <a:endParaRPr lang="en-CA" b="1" dirty="0">
              <a:effectLst/>
            </a:endParaRPr>
          </a:p>
          <a:p>
            <a:pPr marL="342900" indent="-342900" rtl="0" fontAlgn="base">
              <a:buFont typeface="Arial" panose="020B0604020202020204" pitchFamily="34" charset="0"/>
              <a:buChar char="•"/>
            </a:pPr>
            <a:r>
              <a:rPr lang="en-CA" sz="2400" b="0" i="0" u="none" strike="noStrike" kern="1200" dirty="0">
                <a:solidFill>
                  <a:schemeClr val="tx1"/>
                </a:solidFill>
                <a:effectLst/>
                <a:latin typeface="+mn-lt"/>
                <a:ea typeface="+mn-ea"/>
                <a:cs typeface="+mn-cs"/>
              </a:rPr>
              <a:t>Who United Way Halton &amp; Hamilton is and the communities we serve</a:t>
            </a:r>
          </a:p>
          <a:p>
            <a:pPr marL="342900" indent="-342900" rtl="0" fontAlgn="base">
              <a:buFont typeface="Arial" panose="020B0604020202020204" pitchFamily="34" charset="0"/>
              <a:buChar char="•"/>
            </a:pPr>
            <a:r>
              <a:rPr lang="en-CA" sz="2400" b="0" i="0" u="none" strike="noStrike" kern="1200" dirty="0">
                <a:solidFill>
                  <a:schemeClr val="tx1"/>
                </a:solidFill>
                <a:effectLst/>
                <a:latin typeface="+mn-lt"/>
                <a:ea typeface="+mn-ea"/>
                <a:cs typeface="+mn-cs"/>
              </a:rPr>
              <a:t>The critical challenges facing our region right now</a:t>
            </a:r>
          </a:p>
          <a:p>
            <a:pPr marL="342900" indent="-342900" rtl="0" fontAlgn="base">
              <a:buFont typeface="Arial" panose="020B0604020202020204" pitchFamily="34" charset="0"/>
              <a:buChar char="•"/>
            </a:pPr>
            <a:r>
              <a:rPr lang="en-CA" sz="2400" b="0" i="0" u="none" strike="noStrike" kern="1200" dirty="0">
                <a:solidFill>
                  <a:schemeClr val="tx1"/>
                </a:solidFill>
                <a:effectLst/>
                <a:latin typeface="+mn-lt"/>
                <a:ea typeface="+mn-ea"/>
                <a:cs typeface="+mn-cs"/>
              </a:rPr>
              <a:t>How United Way is taking action to create real, lasting impact</a:t>
            </a:r>
          </a:p>
          <a:p>
            <a:pPr marL="342900" indent="-342900" rtl="0" fontAlgn="base">
              <a:buFont typeface="Arial" panose="020B0604020202020204" pitchFamily="34" charset="0"/>
              <a:buChar char="•"/>
            </a:pPr>
            <a:r>
              <a:rPr lang="en-CA" sz="2400" b="0" i="0" u="none" strike="noStrike" kern="1200" dirty="0">
                <a:solidFill>
                  <a:schemeClr val="tx1"/>
                </a:solidFill>
                <a:effectLst/>
                <a:latin typeface="+mn-lt"/>
                <a:ea typeface="+mn-ea"/>
                <a:cs typeface="+mn-cs"/>
              </a:rPr>
              <a:t>How you can get involved and make a meaningful difference</a:t>
            </a:r>
          </a:p>
          <a:p>
            <a:pPr marL="0" indent="0" rtl="0">
              <a:buFont typeface="Arial" panose="020B0604020202020204" pitchFamily="34" charset="0"/>
              <a:buNone/>
            </a:pPr>
            <a:endParaRPr lang="en-CA" sz="2400" b="0" i="0" u="none" strike="noStrike" kern="1200" dirty="0">
              <a:solidFill>
                <a:schemeClr val="tx1"/>
              </a:solidFill>
              <a:effectLst/>
              <a:latin typeface="+mn-lt"/>
              <a:ea typeface="+mn-ea"/>
              <a:cs typeface="+mn-cs"/>
            </a:endParaRPr>
          </a:p>
          <a:p>
            <a:pPr marL="0" indent="0" rtl="0">
              <a:buFont typeface="Arial" panose="020B0604020202020204" pitchFamily="34" charset="0"/>
              <a:buNone/>
            </a:pPr>
            <a:r>
              <a:rPr lang="en-CA" sz="2400" b="0" i="0" u="none" strike="noStrike" kern="1200" dirty="0">
                <a:solidFill>
                  <a:schemeClr val="tx1"/>
                </a:solidFill>
                <a:effectLst/>
                <a:latin typeface="+mn-lt"/>
                <a:ea typeface="+mn-ea"/>
                <a:cs typeface="+mn-cs"/>
              </a:rPr>
              <a:t>This campaign is about more than just giving, it’s about standing united for our neighbours and helping create a stronger, more resilient community for all.</a:t>
            </a:r>
            <a:endParaRPr lang="en-CA" b="0" dirty="0">
              <a:effectLst/>
            </a:endParaRPr>
          </a:p>
          <a:p>
            <a:endParaRPr lang="en-CA" b="0" dirty="0">
              <a:effectLst/>
            </a:endParaRPr>
          </a:p>
          <a:p>
            <a:pPr rtl="0"/>
            <a:r>
              <a:rPr lang="en-CA" sz="2400" b="0" i="0" u="none" strike="noStrike" kern="1200" dirty="0">
                <a:solidFill>
                  <a:schemeClr val="tx1"/>
                </a:solidFill>
                <a:effectLst/>
                <a:latin typeface="+mn-lt"/>
                <a:ea typeface="+mn-ea"/>
                <a:cs typeface="+mn-cs"/>
              </a:rPr>
              <a:t>Let’s dive in and explore how we can be part of the change.</a:t>
            </a:r>
            <a:endParaRPr lang="en-CA" b="0" dirty="0">
              <a:effectLst/>
            </a:endParaRPr>
          </a:p>
          <a:p>
            <a:br>
              <a:rPr lang="en-CA" dirty="0"/>
            </a:br>
            <a:endParaRPr lang="en-US" dirty="0"/>
          </a:p>
        </p:txBody>
      </p:sp>
      <p:sp>
        <p:nvSpPr>
          <p:cNvPr id="4" name="Slide Number Placeholder 3"/>
          <p:cNvSpPr>
            <a:spLocks noGrp="1"/>
          </p:cNvSpPr>
          <p:nvPr>
            <p:ph type="sldNum" sz="quarter" idx="5"/>
          </p:nvPr>
        </p:nvSpPr>
        <p:spPr/>
        <p:txBody>
          <a:bodyPr/>
          <a:lstStyle/>
          <a:p>
            <a:fld id="{496C0A30-EC11-6049-9FE9-CAABA0247D76}" type="slidenum">
              <a:rPr lang="en-US" smtClean="0"/>
              <a:t>1</a:t>
            </a:fld>
            <a:endParaRPr lang="en-US"/>
          </a:p>
        </p:txBody>
      </p:sp>
    </p:spTree>
    <p:extLst>
      <p:ext uri="{BB962C8B-B14F-4D97-AF65-F5344CB8AC3E}">
        <p14:creationId xmlns:p14="http://schemas.microsoft.com/office/powerpoint/2010/main" val="23998898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2400" b="1" i="0" u="none" strike="noStrike" kern="1200" dirty="0">
                <a:solidFill>
                  <a:schemeClr val="tx1"/>
                </a:solidFill>
                <a:effectLst/>
                <a:latin typeface="+mn-lt"/>
                <a:ea typeface="+mn-ea"/>
                <a:cs typeface="+mn-cs"/>
              </a:rPr>
              <a:t>Healthy People, Strong Communities</a:t>
            </a:r>
            <a:br>
              <a:rPr lang="en-CA" sz="2400" b="1" i="0" u="none" strike="noStrike" kern="1200" dirty="0">
                <a:solidFill>
                  <a:schemeClr val="tx1"/>
                </a:solidFill>
                <a:effectLst/>
                <a:latin typeface="+mn-lt"/>
                <a:ea typeface="+mn-ea"/>
                <a:cs typeface="+mn-cs"/>
              </a:rPr>
            </a:br>
            <a:endParaRPr lang="en-CA" b="0" dirty="0">
              <a:effectLst/>
            </a:endParaRPr>
          </a:p>
          <a:p>
            <a:pPr rtl="0"/>
            <a:r>
              <a:rPr lang="en-CA" sz="2400" b="0" i="0" u="none" strike="noStrike" kern="1200" dirty="0">
                <a:solidFill>
                  <a:schemeClr val="tx1"/>
                </a:solidFill>
                <a:effectLst/>
                <a:latin typeface="+mn-lt"/>
                <a:ea typeface="+mn-ea"/>
                <a:cs typeface="+mn-cs"/>
              </a:rPr>
              <a:t>A healthy and safe community is one where everyone feels included, valued, and able to live with dignity. But too often, marginalized individuals, such as seniors, racialized communities, newcomers, 2SLGBTQIA+ individuals, people with disabilities or mental health challenges, and those living in poverty, face barriers that leave them feeling excluded or unsupported.</a:t>
            </a:r>
          </a:p>
          <a:p>
            <a:pPr rtl="0"/>
            <a:endParaRPr lang="en-CA" b="0" dirty="0">
              <a:effectLst/>
            </a:endParaRPr>
          </a:p>
          <a:p>
            <a:pPr rtl="0"/>
            <a:r>
              <a:rPr lang="en-CA" sz="2400" b="0" i="0" u="none" strike="noStrike" kern="1200" dirty="0">
                <a:solidFill>
                  <a:schemeClr val="tx1"/>
                </a:solidFill>
                <a:effectLst/>
                <a:latin typeface="+mn-lt"/>
                <a:ea typeface="+mn-ea"/>
                <a:cs typeface="+mn-cs"/>
              </a:rPr>
              <a:t>These barriers affect people’s ability to participate fully in their communities, access the help they need, or live healthy, meaningful lives.</a:t>
            </a:r>
          </a:p>
          <a:p>
            <a:pPr rtl="0"/>
            <a:endParaRPr lang="en-CA" b="0" dirty="0">
              <a:effectLst/>
            </a:endParaRPr>
          </a:p>
          <a:p>
            <a:pPr rtl="0"/>
            <a:r>
              <a:rPr lang="en-CA" sz="2400" b="1" i="0" u="none" strike="noStrike" kern="1200" dirty="0">
                <a:solidFill>
                  <a:schemeClr val="tx1"/>
                </a:solidFill>
                <a:effectLst/>
                <a:latin typeface="+mn-lt"/>
                <a:ea typeface="+mn-ea"/>
                <a:cs typeface="+mn-cs"/>
              </a:rPr>
              <a:t>The need is clear:</a:t>
            </a:r>
            <a:endParaRPr lang="en-CA" b="0" dirty="0">
              <a:effectLst/>
            </a:endParaRPr>
          </a:p>
          <a:p>
            <a:pPr marL="342900" indent="-342900" rtl="0" fontAlgn="base">
              <a:buFont typeface="Arial" panose="020B0604020202020204" pitchFamily="34" charset="0"/>
              <a:buChar char="•"/>
            </a:pPr>
            <a:r>
              <a:rPr lang="en-CA" sz="2400" b="0" i="0" u="none" strike="noStrike" kern="1200" dirty="0">
                <a:solidFill>
                  <a:schemeClr val="tx1"/>
                </a:solidFill>
                <a:effectLst/>
                <a:latin typeface="+mn-lt"/>
                <a:ea typeface="+mn-ea"/>
                <a:cs typeface="+mn-cs"/>
              </a:rPr>
              <a:t>More than </a:t>
            </a:r>
            <a:r>
              <a:rPr lang="en-CA" sz="2400" b="1" i="0" u="none" strike="noStrike" kern="1200" dirty="0">
                <a:solidFill>
                  <a:schemeClr val="tx1"/>
                </a:solidFill>
                <a:effectLst/>
                <a:latin typeface="+mn-lt"/>
                <a:ea typeface="+mn-ea"/>
                <a:cs typeface="+mn-cs"/>
              </a:rPr>
              <a:t>40% of Canadians</a:t>
            </a:r>
            <a:r>
              <a:rPr lang="en-CA" sz="2400" b="0" i="0" u="none" strike="noStrike" kern="1200" dirty="0">
                <a:solidFill>
                  <a:schemeClr val="tx1"/>
                </a:solidFill>
                <a:effectLst/>
                <a:latin typeface="+mn-lt"/>
                <a:ea typeface="+mn-ea"/>
                <a:cs typeface="+mn-cs"/>
              </a:rPr>
              <a:t> feel lonely some or all of the time, with those living alone most affected</a:t>
            </a:r>
          </a:p>
          <a:p>
            <a:pPr marL="342900" indent="-342900" rtl="0" fontAlgn="base">
              <a:buFont typeface="Arial" panose="020B0604020202020204" pitchFamily="34" charset="0"/>
              <a:buChar char="•"/>
            </a:pPr>
            <a:r>
              <a:rPr lang="en-CA" sz="2400" b="0" i="0" u="none" strike="noStrike" kern="1200" dirty="0">
                <a:solidFill>
                  <a:schemeClr val="tx1"/>
                </a:solidFill>
                <a:effectLst/>
                <a:latin typeface="+mn-lt"/>
                <a:ea typeface="+mn-ea"/>
                <a:cs typeface="+mn-cs"/>
              </a:rPr>
              <a:t>The economic burden of mental illness in Canada exceeds </a:t>
            </a:r>
            <a:r>
              <a:rPr lang="en-CA" sz="2400" b="1" i="0" u="none" strike="noStrike" kern="1200" dirty="0">
                <a:solidFill>
                  <a:schemeClr val="tx1"/>
                </a:solidFill>
                <a:effectLst/>
                <a:latin typeface="+mn-lt"/>
                <a:ea typeface="+mn-ea"/>
                <a:cs typeface="+mn-cs"/>
              </a:rPr>
              <a:t>$51 billion</a:t>
            </a:r>
            <a:r>
              <a:rPr lang="en-CA" sz="2400" b="0" i="0" u="none" strike="noStrike" kern="1200" dirty="0">
                <a:solidFill>
                  <a:schemeClr val="tx1"/>
                </a:solidFill>
                <a:effectLst/>
                <a:latin typeface="+mn-lt"/>
                <a:ea typeface="+mn-ea"/>
                <a:cs typeface="+mn-cs"/>
              </a:rPr>
              <a:t> annually</a:t>
            </a:r>
          </a:p>
          <a:p>
            <a:pPr marL="342900" indent="-342900" rtl="0" fontAlgn="base">
              <a:buFont typeface="Arial" panose="020B0604020202020204" pitchFamily="34" charset="0"/>
              <a:buChar char="•"/>
            </a:pPr>
            <a:r>
              <a:rPr lang="en-CA" sz="2400" b="0" i="0" u="none" strike="noStrike" kern="1200" dirty="0">
                <a:solidFill>
                  <a:schemeClr val="tx1"/>
                </a:solidFill>
                <a:effectLst/>
                <a:latin typeface="+mn-lt"/>
                <a:ea typeface="+mn-ea"/>
                <a:cs typeface="+mn-cs"/>
              </a:rPr>
              <a:t>In Hamilton, </a:t>
            </a:r>
            <a:r>
              <a:rPr lang="en-CA" sz="2400" b="1" i="0" u="none" strike="noStrike" kern="1200" dirty="0">
                <a:solidFill>
                  <a:schemeClr val="tx1"/>
                </a:solidFill>
                <a:effectLst/>
                <a:latin typeface="+mn-lt"/>
                <a:ea typeface="+mn-ea"/>
                <a:cs typeface="+mn-cs"/>
              </a:rPr>
              <a:t>59% of immigrants and visible minorities</a:t>
            </a:r>
            <a:r>
              <a:rPr lang="en-CA" sz="2400" b="0" i="0" u="none" strike="noStrike" kern="1200" dirty="0">
                <a:solidFill>
                  <a:schemeClr val="tx1"/>
                </a:solidFill>
                <a:effectLst/>
                <a:latin typeface="+mn-lt"/>
                <a:ea typeface="+mn-ea"/>
                <a:cs typeface="+mn-cs"/>
              </a:rPr>
              <a:t> have experienced discrimination in the past three years</a:t>
            </a:r>
          </a:p>
          <a:p>
            <a:pPr rtl="0"/>
            <a:endParaRPr lang="en-CA" sz="2400" b="1" i="0" u="none" strike="noStrike" kern="1200" dirty="0">
              <a:solidFill>
                <a:schemeClr val="tx1"/>
              </a:solidFill>
              <a:effectLst/>
              <a:latin typeface="+mn-lt"/>
              <a:ea typeface="+mn-ea"/>
              <a:cs typeface="+mn-cs"/>
            </a:endParaRPr>
          </a:p>
          <a:p>
            <a:pPr rtl="0"/>
            <a:r>
              <a:rPr lang="en-CA" sz="2400" b="1" i="0" u="none" strike="noStrike" kern="1200" dirty="0">
                <a:solidFill>
                  <a:schemeClr val="tx1"/>
                </a:solidFill>
                <a:effectLst/>
                <a:latin typeface="+mn-lt"/>
                <a:ea typeface="+mn-ea"/>
                <a:cs typeface="+mn-cs"/>
              </a:rPr>
              <a:t>Thanks to your support, United Way Halton &amp; Hamilton made a meaningful difference last year:</a:t>
            </a:r>
            <a:endParaRPr lang="en-CA" b="0" dirty="0">
              <a:effectLst/>
            </a:endParaRPr>
          </a:p>
          <a:p>
            <a:pPr marL="342900" indent="-342900" rtl="0" fontAlgn="base">
              <a:buFont typeface="Arial" panose="020B0604020202020204" pitchFamily="34" charset="0"/>
              <a:buChar char="•"/>
            </a:pPr>
            <a:r>
              <a:rPr lang="en-CA" sz="2400" b="1" i="0" u="none" strike="noStrike" kern="1200" dirty="0">
                <a:solidFill>
                  <a:schemeClr val="tx1"/>
                </a:solidFill>
                <a:effectLst/>
                <a:latin typeface="+mn-lt"/>
                <a:ea typeface="+mn-ea"/>
                <a:cs typeface="+mn-cs"/>
              </a:rPr>
              <a:t>75,392 people</a:t>
            </a:r>
            <a:r>
              <a:rPr lang="en-CA" sz="2400" b="0" i="0" u="none" strike="noStrike" kern="1200" dirty="0">
                <a:solidFill>
                  <a:schemeClr val="tx1"/>
                </a:solidFill>
                <a:effectLst/>
                <a:latin typeface="+mn-lt"/>
                <a:ea typeface="+mn-ea"/>
                <a:cs typeface="+mn-cs"/>
              </a:rPr>
              <a:t> improved their mental health and ability to cope with life’s challenges</a:t>
            </a:r>
          </a:p>
          <a:p>
            <a:pPr marL="342900" indent="-342900" rtl="0" fontAlgn="base">
              <a:buFont typeface="Arial" panose="020B0604020202020204" pitchFamily="34" charset="0"/>
              <a:buChar char="•"/>
            </a:pPr>
            <a:r>
              <a:rPr lang="en-CA" sz="2400" b="1" i="0" u="none" strike="noStrike" kern="1200" dirty="0">
                <a:solidFill>
                  <a:schemeClr val="tx1"/>
                </a:solidFill>
                <a:effectLst/>
                <a:latin typeface="+mn-lt"/>
                <a:ea typeface="+mn-ea"/>
                <a:cs typeface="+mn-cs"/>
              </a:rPr>
              <a:t>54,661 people</a:t>
            </a:r>
            <a:r>
              <a:rPr lang="en-CA" sz="2400" b="0" i="0" u="none" strike="noStrike" kern="1200" dirty="0">
                <a:solidFill>
                  <a:schemeClr val="tx1"/>
                </a:solidFill>
                <a:effectLst/>
                <a:latin typeface="+mn-lt"/>
                <a:ea typeface="+mn-ea"/>
                <a:cs typeface="+mn-cs"/>
              </a:rPr>
              <a:t> felt more included and connected to their community</a:t>
            </a:r>
          </a:p>
          <a:p>
            <a:pPr marL="342900" indent="-342900" rtl="0" fontAlgn="base">
              <a:buFont typeface="Arial" panose="020B0604020202020204" pitchFamily="34" charset="0"/>
              <a:buChar char="•"/>
            </a:pPr>
            <a:r>
              <a:rPr lang="en-CA" sz="2400" b="1" i="0" u="none" strike="noStrike" kern="1200" dirty="0">
                <a:solidFill>
                  <a:schemeClr val="tx1"/>
                </a:solidFill>
                <a:effectLst/>
                <a:latin typeface="+mn-lt"/>
                <a:ea typeface="+mn-ea"/>
                <a:cs typeface="+mn-cs"/>
              </a:rPr>
              <a:t>35,346 racialized individuals</a:t>
            </a:r>
            <a:r>
              <a:rPr lang="en-CA" sz="2400" b="0" i="0" u="none" strike="noStrike" kern="1200" dirty="0">
                <a:solidFill>
                  <a:schemeClr val="tx1"/>
                </a:solidFill>
                <a:effectLst/>
                <a:latin typeface="+mn-lt"/>
                <a:ea typeface="+mn-ea"/>
                <a:cs typeface="+mn-cs"/>
              </a:rPr>
              <a:t> were supported through culturally relevant programs that promoted equity and inclusion</a:t>
            </a:r>
          </a:p>
          <a:p>
            <a:pPr marL="342900" indent="-342900" rtl="0" fontAlgn="base">
              <a:buFont typeface="Arial" panose="020B0604020202020204" pitchFamily="34" charset="0"/>
              <a:buChar char="•"/>
            </a:pPr>
            <a:endParaRPr lang="en-CA" sz="2400" b="0" i="0" u="none" strike="noStrike" kern="1200" dirty="0">
              <a:solidFill>
                <a:schemeClr val="tx1"/>
              </a:solidFill>
              <a:effectLst/>
              <a:latin typeface="+mn-lt"/>
              <a:ea typeface="+mn-ea"/>
              <a:cs typeface="+mn-cs"/>
            </a:endParaRPr>
          </a:p>
          <a:p>
            <a:pPr rtl="0"/>
            <a:r>
              <a:rPr lang="en-CA" sz="2400" b="0" i="0" u="none" strike="noStrike" kern="1200" dirty="0">
                <a:solidFill>
                  <a:schemeClr val="tx1"/>
                </a:solidFill>
                <a:effectLst/>
                <a:latin typeface="+mn-lt"/>
                <a:ea typeface="+mn-ea"/>
                <a:cs typeface="+mn-cs"/>
              </a:rPr>
              <a:t>Together, we are building stronger, more compassionate communities where everyone has the chance to feel safe, supported, and connected.</a:t>
            </a:r>
            <a:endParaRPr lang="en-CA" b="0" dirty="0">
              <a:effectLst/>
            </a:endParaRPr>
          </a:p>
          <a:p>
            <a:br>
              <a:rPr lang="en-CA" dirty="0"/>
            </a:br>
            <a:endParaRPr lang="en-US" dirty="0"/>
          </a:p>
        </p:txBody>
      </p:sp>
      <p:sp>
        <p:nvSpPr>
          <p:cNvPr id="4" name="Slide Number Placeholder 3"/>
          <p:cNvSpPr>
            <a:spLocks noGrp="1"/>
          </p:cNvSpPr>
          <p:nvPr>
            <p:ph type="sldNum" sz="quarter" idx="5"/>
          </p:nvPr>
        </p:nvSpPr>
        <p:spPr/>
        <p:txBody>
          <a:bodyPr/>
          <a:lstStyle/>
          <a:p>
            <a:fld id="{496C0A30-EC11-6049-9FE9-CAABA0247D76}" type="slidenum">
              <a:rPr lang="en-US" smtClean="0"/>
              <a:t>11</a:t>
            </a:fld>
            <a:endParaRPr lang="en-US"/>
          </a:p>
        </p:txBody>
      </p:sp>
    </p:spTree>
    <p:extLst>
      <p:ext uri="{BB962C8B-B14F-4D97-AF65-F5344CB8AC3E}">
        <p14:creationId xmlns:p14="http://schemas.microsoft.com/office/powerpoint/2010/main" val="28661733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2400" b="0" i="0" u="none" strike="noStrike" kern="1200" dirty="0">
                <a:solidFill>
                  <a:schemeClr val="tx1"/>
                </a:solidFill>
                <a:effectLst/>
                <a:latin typeface="+mn-lt"/>
                <a:ea typeface="+mn-ea"/>
                <a:cs typeface="+mn-cs"/>
              </a:rPr>
              <a:t>Many seniors in our community face grief, isolation, and emotional hardship, especially after losing a loved one. This was the case for Carol.</a:t>
            </a:r>
            <a:endParaRPr lang="en-CA" b="0" dirty="0">
              <a:effectLst/>
            </a:endParaRPr>
          </a:p>
          <a:p>
            <a:pPr rtl="0"/>
            <a:endParaRPr lang="en-CA" sz="2400" b="0" i="0" u="none" strike="noStrike" kern="1200" dirty="0">
              <a:solidFill>
                <a:schemeClr val="tx1"/>
              </a:solidFill>
              <a:effectLst/>
              <a:latin typeface="+mn-lt"/>
              <a:ea typeface="+mn-ea"/>
              <a:cs typeface="+mn-cs"/>
            </a:endParaRPr>
          </a:p>
          <a:p>
            <a:pPr rtl="0"/>
            <a:r>
              <a:rPr lang="en-CA" sz="2400" b="0" i="0" u="none" strike="noStrike" kern="1200" dirty="0">
                <a:solidFill>
                  <a:schemeClr val="tx1"/>
                </a:solidFill>
                <a:effectLst/>
                <a:latin typeface="+mn-lt"/>
                <a:ea typeface="+mn-ea"/>
                <a:cs typeface="+mn-cs"/>
              </a:rPr>
              <a:t>After her husband Don passed away from dementia, Carol struggled with loneliness and sadness. But through a United Way-supported grief support program, she found comfort, connection, and a path to healing.</a:t>
            </a:r>
            <a:endParaRPr lang="en-CA" b="0" dirty="0">
              <a:effectLst/>
            </a:endParaRPr>
          </a:p>
          <a:p>
            <a:pPr rtl="0"/>
            <a:endParaRPr lang="en-CA" sz="2400" b="0" i="0" u="none" strike="noStrike" kern="1200" dirty="0">
              <a:solidFill>
                <a:schemeClr val="tx1"/>
              </a:solidFill>
              <a:effectLst/>
              <a:latin typeface="+mn-lt"/>
              <a:ea typeface="+mn-ea"/>
              <a:cs typeface="+mn-cs"/>
            </a:endParaRPr>
          </a:p>
          <a:p>
            <a:pPr rtl="0"/>
            <a:r>
              <a:rPr lang="en-CA" sz="2400" b="0" i="0" u="none" strike="noStrike" kern="1200" dirty="0">
                <a:solidFill>
                  <a:schemeClr val="tx1"/>
                </a:solidFill>
                <a:effectLst/>
                <a:latin typeface="+mn-lt"/>
                <a:ea typeface="+mn-ea"/>
                <a:cs typeface="+mn-cs"/>
              </a:rPr>
              <a:t>Carol calls the group “a lifeline”, a place where she felt seen, supported, and understood.</a:t>
            </a:r>
            <a:endParaRPr lang="en-CA" b="0" dirty="0">
              <a:effectLst/>
            </a:endParaRPr>
          </a:p>
          <a:p>
            <a:pPr rtl="0"/>
            <a:endParaRPr lang="en-CA" sz="2400" b="0" i="0" u="none" strike="noStrike" kern="1200" dirty="0">
              <a:solidFill>
                <a:schemeClr val="tx1"/>
              </a:solidFill>
              <a:effectLst/>
              <a:latin typeface="+mn-lt"/>
              <a:ea typeface="+mn-ea"/>
              <a:cs typeface="+mn-cs"/>
            </a:endParaRPr>
          </a:p>
          <a:p>
            <a:pPr rtl="0"/>
            <a:r>
              <a:rPr lang="en-CA" sz="2400" b="0" i="0" u="none" strike="noStrike" kern="1200" dirty="0">
                <a:solidFill>
                  <a:schemeClr val="tx1"/>
                </a:solidFill>
                <a:effectLst/>
                <a:latin typeface="+mn-lt"/>
                <a:ea typeface="+mn-ea"/>
                <a:cs typeface="+mn-cs"/>
              </a:rPr>
              <a:t>Her story reminds us that no one should have to face grief alone, and that your support makes this healing possible.</a:t>
            </a:r>
            <a:endParaRPr lang="en-CA" b="0" dirty="0">
              <a:effectLst/>
            </a:endParaRPr>
          </a:p>
          <a:p>
            <a:pPr rtl="0"/>
            <a:endParaRPr lang="en-CA" sz="2400" b="0" i="0" u="none" strike="noStrike" kern="1200" dirty="0">
              <a:solidFill>
                <a:schemeClr val="tx1"/>
              </a:solidFill>
              <a:effectLst/>
              <a:latin typeface="+mn-lt"/>
              <a:ea typeface="+mn-ea"/>
              <a:cs typeface="+mn-cs"/>
            </a:endParaRPr>
          </a:p>
          <a:p>
            <a:pPr rtl="0"/>
            <a:r>
              <a:rPr lang="en-CA" sz="2400" b="0" i="0" u="none" strike="noStrike" kern="1200" dirty="0">
                <a:solidFill>
                  <a:schemeClr val="tx1"/>
                </a:solidFill>
                <a:effectLst/>
                <a:latin typeface="+mn-lt"/>
                <a:ea typeface="+mn-ea"/>
                <a:cs typeface="+mn-cs"/>
              </a:rPr>
              <a:t>Let’s hear Carol’s story.</a:t>
            </a:r>
            <a:endParaRPr lang="en-CA" b="0" dirty="0">
              <a:effectLst/>
            </a:endParaRPr>
          </a:p>
          <a:p>
            <a:br>
              <a:rPr lang="en-CA" dirty="0"/>
            </a:br>
            <a:endParaRPr lang="en-US" dirty="0"/>
          </a:p>
        </p:txBody>
      </p:sp>
      <p:sp>
        <p:nvSpPr>
          <p:cNvPr id="4" name="Slide Number Placeholder 3"/>
          <p:cNvSpPr>
            <a:spLocks noGrp="1"/>
          </p:cNvSpPr>
          <p:nvPr>
            <p:ph type="sldNum" sz="quarter" idx="5"/>
          </p:nvPr>
        </p:nvSpPr>
        <p:spPr/>
        <p:txBody>
          <a:bodyPr/>
          <a:lstStyle/>
          <a:p>
            <a:fld id="{496C0A30-EC11-6049-9FE9-CAABA0247D76}" type="slidenum">
              <a:rPr lang="en-US" smtClean="0"/>
              <a:t>12</a:t>
            </a:fld>
            <a:endParaRPr lang="en-US"/>
          </a:p>
        </p:txBody>
      </p:sp>
    </p:spTree>
    <p:extLst>
      <p:ext uri="{BB962C8B-B14F-4D97-AF65-F5344CB8AC3E}">
        <p14:creationId xmlns:p14="http://schemas.microsoft.com/office/powerpoint/2010/main" val="40700680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2400" b="0" i="0" u="none" strike="noStrike" kern="1200" dirty="0">
                <a:solidFill>
                  <a:schemeClr val="tx1"/>
                </a:solidFill>
                <a:effectLst/>
                <a:latin typeface="+mn-lt"/>
                <a:ea typeface="+mn-ea"/>
                <a:cs typeface="+mn-cs"/>
              </a:rPr>
              <a:t>At one point in her life, Heather didn’t think she’d live to see another day.</a:t>
            </a:r>
            <a:endParaRPr lang="en-CA" b="0" dirty="0">
              <a:effectLst/>
            </a:endParaRPr>
          </a:p>
          <a:p>
            <a:pPr rtl="0"/>
            <a:endParaRPr lang="en-CA" sz="2400" b="0" i="0" u="none" strike="noStrike" kern="1200" dirty="0">
              <a:solidFill>
                <a:schemeClr val="tx1"/>
              </a:solidFill>
              <a:effectLst/>
              <a:latin typeface="+mn-lt"/>
              <a:ea typeface="+mn-ea"/>
              <a:cs typeface="+mn-cs"/>
            </a:endParaRPr>
          </a:p>
          <a:p>
            <a:pPr rtl="0"/>
            <a:r>
              <a:rPr lang="en-CA" sz="2400" b="0" i="0" u="none" strike="noStrike" kern="1200" dirty="0">
                <a:solidFill>
                  <a:schemeClr val="tx1"/>
                </a:solidFill>
                <a:effectLst/>
                <a:latin typeface="+mn-lt"/>
                <a:ea typeface="+mn-ea"/>
                <a:cs typeface="+mn-cs"/>
              </a:rPr>
              <a:t>Struggling with addiction, she was alone and afraid, until she connected with a United Way-supported agency that offered her the care, stability, and hope she so desperately needed.</a:t>
            </a:r>
            <a:endParaRPr lang="en-CA" b="0" dirty="0">
              <a:effectLst/>
            </a:endParaRPr>
          </a:p>
          <a:p>
            <a:pPr rtl="0"/>
            <a:endParaRPr lang="en-CA" sz="2400" b="0" i="0" u="none" strike="noStrike" kern="1200" dirty="0">
              <a:solidFill>
                <a:schemeClr val="tx1"/>
              </a:solidFill>
              <a:effectLst/>
              <a:latin typeface="+mn-lt"/>
              <a:ea typeface="+mn-ea"/>
              <a:cs typeface="+mn-cs"/>
            </a:endParaRPr>
          </a:p>
          <a:p>
            <a:pPr rtl="0"/>
            <a:r>
              <a:rPr lang="en-CA" sz="2400" b="0" i="0" u="none" strike="noStrike" kern="1200" dirty="0">
                <a:solidFill>
                  <a:schemeClr val="tx1"/>
                </a:solidFill>
                <a:effectLst/>
                <a:latin typeface="+mn-lt"/>
                <a:ea typeface="+mn-ea"/>
                <a:cs typeface="+mn-cs"/>
              </a:rPr>
              <a:t>Today, Heather is not only in recovery, she works at that same agency, helping others find their path forward.</a:t>
            </a:r>
            <a:endParaRPr lang="en-CA" b="0" dirty="0">
              <a:effectLst/>
            </a:endParaRPr>
          </a:p>
          <a:p>
            <a:pPr rtl="0"/>
            <a:endParaRPr lang="en-CA" sz="2400" b="0" i="0" u="none" strike="noStrike" kern="1200" dirty="0">
              <a:solidFill>
                <a:schemeClr val="tx1"/>
              </a:solidFill>
              <a:effectLst/>
              <a:latin typeface="+mn-lt"/>
              <a:ea typeface="+mn-ea"/>
              <a:cs typeface="+mn-cs"/>
            </a:endParaRPr>
          </a:p>
          <a:p>
            <a:pPr rtl="0"/>
            <a:r>
              <a:rPr lang="en-CA" sz="2400" b="0" i="0" u="none" strike="noStrike" kern="1200" dirty="0">
                <a:solidFill>
                  <a:schemeClr val="tx1"/>
                </a:solidFill>
                <a:effectLst/>
                <a:latin typeface="+mn-lt"/>
                <a:ea typeface="+mn-ea"/>
                <a:cs typeface="+mn-cs"/>
              </a:rPr>
              <a:t>Her story is one of resilience, healing, and full-circle transformation.</a:t>
            </a:r>
            <a:endParaRPr lang="en-CA" b="0" dirty="0">
              <a:effectLst/>
            </a:endParaRPr>
          </a:p>
          <a:p>
            <a:pPr rtl="0"/>
            <a:endParaRPr lang="en-CA" sz="2400" b="0" i="0" u="none" strike="noStrike" kern="1200" dirty="0">
              <a:solidFill>
                <a:schemeClr val="tx1"/>
              </a:solidFill>
              <a:effectLst/>
              <a:latin typeface="+mn-lt"/>
              <a:ea typeface="+mn-ea"/>
              <a:cs typeface="+mn-cs"/>
            </a:endParaRPr>
          </a:p>
          <a:p>
            <a:pPr rtl="0"/>
            <a:r>
              <a:rPr lang="en-CA" sz="2400" b="0" i="0" u="none" strike="noStrike" kern="1200" dirty="0">
                <a:solidFill>
                  <a:schemeClr val="tx1"/>
                </a:solidFill>
                <a:effectLst/>
                <a:latin typeface="+mn-lt"/>
                <a:ea typeface="+mn-ea"/>
                <a:cs typeface="+mn-cs"/>
              </a:rPr>
              <a:t>Let’s hear from Heather.</a:t>
            </a:r>
            <a:endParaRPr lang="en-CA" b="0" dirty="0">
              <a:effectLst/>
            </a:endParaRPr>
          </a:p>
          <a:p>
            <a:br>
              <a:rPr lang="en-CA" dirty="0"/>
            </a:br>
            <a:endParaRPr lang="en-US" dirty="0"/>
          </a:p>
        </p:txBody>
      </p:sp>
      <p:sp>
        <p:nvSpPr>
          <p:cNvPr id="4" name="Slide Number Placeholder 3"/>
          <p:cNvSpPr>
            <a:spLocks noGrp="1"/>
          </p:cNvSpPr>
          <p:nvPr>
            <p:ph type="sldNum" sz="quarter" idx="5"/>
          </p:nvPr>
        </p:nvSpPr>
        <p:spPr/>
        <p:txBody>
          <a:bodyPr/>
          <a:lstStyle/>
          <a:p>
            <a:fld id="{496C0A30-EC11-6049-9FE9-CAABA0247D76}" type="slidenum">
              <a:rPr lang="en-US" smtClean="0"/>
              <a:t>13</a:t>
            </a:fld>
            <a:endParaRPr lang="en-US"/>
          </a:p>
        </p:txBody>
      </p:sp>
    </p:spTree>
    <p:extLst>
      <p:ext uri="{BB962C8B-B14F-4D97-AF65-F5344CB8AC3E}">
        <p14:creationId xmlns:p14="http://schemas.microsoft.com/office/powerpoint/2010/main" val="30872927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2400" b="0" i="0" u="none" strike="noStrike" kern="1200" dirty="0">
                <a:solidFill>
                  <a:schemeClr val="tx1"/>
                </a:solidFill>
                <a:effectLst/>
                <a:latin typeface="+mn-lt"/>
                <a:ea typeface="+mn-ea"/>
                <a:cs typeface="+mn-cs"/>
              </a:rPr>
              <a:t>United Way Halton &amp; Hamilton is about more than charity, it’s about creating meaningful, lasting change right here where we live. Because for a community to be great, it has to be great for everyone.</a:t>
            </a:r>
            <a:endParaRPr lang="en-CA" b="0" dirty="0">
              <a:effectLst/>
            </a:endParaRPr>
          </a:p>
          <a:p>
            <a:pPr rtl="0"/>
            <a:endParaRPr lang="en-CA" sz="2400" b="0" i="0" u="none" strike="noStrike" kern="1200" dirty="0">
              <a:solidFill>
                <a:schemeClr val="tx1"/>
              </a:solidFill>
              <a:effectLst/>
              <a:latin typeface="+mn-lt"/>
              <a:ea typeface="+mn-ea"/>
              <a:cs typeface="+mn-cs"/>
            </a:endParaRPr>
          </a:p>
          <a:p>
            <a:pPr rtl="0"/>
            <a:r>
              <a:rPr lang="en-CA" sz="2400" b="0" i="0" u="none" strike="noStrike" kern="1200" dirty="0">
                <a:solidFill>
                  <a:schemeClr val="tx1"/>
                </a:solidFill>
                <a:effectLst/>
                <a:latin typeface="+mn-lt"/>
                <a:ea typeface="+mn-ea"/>
                <a:cs typeface="+mn-cs"/>
              </a:rPr>
              <a:t>Together with our network of agency partners, local government, community leaders, and thousands of generous donors like you, United Way is helping individuals and families across Halton and Hamilton overcome urgent challenges and build brighter futures.</a:t>
            </a:r>
          </a:p>
          <a:p>
            <a:pPr rtl="0"/>
            <a:endParaRPr lang="en-CA" b="0" dirty="0">
              <a:effectLst/>
            </a:endParaRPr>
          </a:p>
          <a:p>
            <a:pPr rtl="0"/>
            <a:r>
              <a:rPr lang="en-CA" sz="2400" b="0" i="0" u="none" strike="noStrike" kern="1200" dirty="0">
                <a:solidFill>
                  <a:schemeClr val="tx1"/>
                </a:solidFill>
                <a:effectLst/>
                <a:latin typeface="+mn-lt"/>
                <a:ea typeface="+mn-ea"/>
                <a:cs typeface="+mn-cs"/>
              </a:rPr>
              <a:t>In 2024–2025, thanks to your generosity, United Way supported an incredible </a:t>
            </a:r>
            <a:r>
              <a:rPr lang="en-CA" sz="2400" b="1" i="0" u="none" strike="noStrike" kern="1200" dirty="0">
                <a:solidFill>
                  <a:schemeClr val="tx1"/>
                </a:solidFill>
                <a:effectLst/>
                <a:latin typeface="+mn-lt"/>
                <a:ea typeface="+mn-ea"/>
                <a:cs typeface="+mn-cs"/>
              </a:rPr>
              <a:t>226,520 individuals and families </a:t>
            </a:r>
            <a:r>
              <a:rPr lang="en-CA" sz="2400" b="0" i="0" u="none" strike="noStrike" kern="1200" dirty="0">
                <a:solidFill>
                  <a:schemeClr val="tx1"/>
                </a:solidFill>
                <a:effectLst/>
                <a:latin typeface="+mn-lt"/>
                <a:ea typeface="+mn-ea"/>
                <a:cs typeface="+mn-cs"/>
              </a:rPr>
              <a:t>across our region. That’s nearly </a:t>
            </a:r>
            <a:r>
              <a:rPr lang="en-CA" sz="2400" b="1" i="0" u="none" strike="noStrike" kern="1200" dirty="0">
                <a:solidFill>
                  <a:schemeClr val="tx1"/>
                </a:solidFill>
                <a:effectLst/>
                <a:latin typeface="+mn-lt"/>
                <a:ea typeface="+mn-ea"/>
                <a:cs typeface="+mn-cs"/>
              </a:rPr>
              <a:t>1 in 5</a:t>
            </a:r>
            <a:r>
              <a:rPr lang="en-CA" sz="2400" b="0" i="0" u="none" strike="noStrike" kern="1200" dirty="0">
                <a:solidFill>
                  <a:schemeClr val="tx1"/>
                </a:solidFill>
                <a:effectLst/>
                <a:latin typeface="+mn-lt"/>
                <a:ea typeface="+mn-ea"/>
                <a:cs typeface="+mn-cs"/>
              </a:rPr>
              <a:t> residents in Halton and Hamilton who received the help they needed, when they needed it most.</a:t>
            </a:r>
            <a:endParaRPr lang="en-CA" b="0" dirty="0">
              <a:effectLst/>
            </a:endParaRPr>
          </a:p>
          <a:p>
            <a:endParaRPr lang="en-CA" sz="2400" b="0" i="0" u="none" strike="noStrike" kern="1200" dirty="0">
              <a:solidFill>
                <a:schemeClr val="tx1"/>
              </a:solidFill>
              <a:effectLst/>
              <a:latin typeface="+mn-lt"/>
              <a:ea typeface="+mn-ea"/>
              <a:cs typeface="+mn-cs"/>
            </a:endParaRPr>
          </a:p>
          <a:p>
            <a:r>
              <a:rPr lang="en-CA" sz="2400" b="0" i="0" u="none" strike="noStrike" kern="1200" dirty="0">
                <a:solidFill>
                  <a:schemeClr val="tx1"/>
                </a:solidFill>
                <a:effectLst/>
                <a:latin typeface="+mn-lt"/>
                <a:ea typeface="+mn-ea"/>
                <a:cs typeface="+mn-cs"/>
              </a:rPr>
              <a:t>Through </a:t>
            </a:r>
            <a:r>
              <a:rPr lang="en-CA" sz="2400" b="1" i="0" u="none" strike="noStrike" kern="1200" dirty="0">
                <a:solidFill>
                  <a:schemeClr val="tx1"/>
                </a:solidFill>
                <a:effectLst/>
                <a:latin typeface="+mn-lt"/>
                <a:ea typeface="+mn-ea"/>
                <a:cs typeface="+mn-cs"/>
              </a:rPr>
              <a:t>124 programs</a:t>
            </a:r>
            <a:r>
              <a:rPr lang="en-CA" sz="2400" b="0" i="0" u="none" strike="noStrike" kern="1200" dirty="0">
                <a:solidFill>
                  <a:schemeClr val="tx1"/>
                </a:solidFill>
                <a:effectLst/>
                <a:latin typeface="+mn-lt"/>
                <a:ea typeface="+mn-ea"/>
                <a:cs typeface="+mn-cs"/>
              </a:rPr>
              <a:t> delivered by </a:t>
            </a:r>
            <a:r>
              <a:rPr lang="en-CA" sz="2400" b="1" i="0" u="none" strike="noStrike" kern="1200" dirty="0">
                <a:solidFill>
                  <a:schemeClr val="tx1"/>
                </a:solidFill>
                <a:effectLst/>
                <a:latin typeface="+mn-lt"/>
                <a:ea typeface="+mn-ea"/>
                <a:cs typeface="+mn-cs"/>
              </a:rPr>
              <a:t>76 trusted agency partners</a:t>
            </a:r>
            <a:r>
              <a:rPr lang="en-CA" sz="2400" b="0" i="0" u="none" strike="noStrike" kern="1200" dirty="0">
                <a:solidFill>
                  <a:schemeClr val="tx1"/>
                </a:solidFill>
                <a:effectLst/>
                <a:latin typeface="+mn-lt"/>
                <a:ea typeface="+mn-ea"/>
                <a:cs typeface="+mn-cs"/>
              </a:rPr>
              <a:t>, we’re tackling complex social issues, like poverty, homelessness, mental health, and youth isolation, and providing people with the tools to not only survive, but thrive.</a:t>
            </a:r>
            <a:endParaRPr lang="en-US" dirty="0"/>
          </a:p>
        </p:txBody>
      </p:sp>
      <p:sp>
        <p:nvSpPr>
          <p:cNvPr id="4" name="Slide Number Placeholder 3"/>
          <p:cNvSpPr>
            <a:spLocks noGrp="1"/>
          </p:cNvSpPr>
          <p:nvPr>
            <p:ph type="sldNum" sz="quarter" idx="5"/>
          </p:nvPr>
        </p:nvSpPr>
        <p:spPr/>
        <p:txBody>
          <a:bodyPr/>
          <a:lstStyle/>
          <a:p>
            <a:fld id="{496C0A30-EC11-6049-9FE9-CAABA0247D76}" type="slidenum">
              <a:rPr lang="en-US" smtClean="0"/>
              <a:t>14</a:t>
            </a:fld>
            <a:endParaRPr lang="en-US"/>
          </a:p>
        </p:txBody>
      </p:sp>
    </p:spTree>
    <p:extLst>
      <p:ext uri="{BB962C8B-B14F-4D97-AF65-F5344CB8AC3E}">
        <p14:creationId xmlns:p14="http://schemas.microsoft.com/office/powerpoint/2010/main" val="26319774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2400" b="1" i="0" u="none" strike="noStrike" kern="1200" dirty="0">
                <a:solidFill>
                  <a:schemeClr val="tx1"/>
                </a:solidFill>
                <a:effectLst/>
                <a:latin typeface="+mn-lt"/>
                <a:ea typeface="+mn-ea"/>
                <a:cs typeface="+mn-cs"/>
              </a:rPr>
              <a:t>United Way Programs &amp; Initiatives – 2024–2025</a:t>
            </a:r>
            <a:endParaRPr lang="en-CA" b="0" dirty="0">
              <a:effectLst/>
            </a:endParaRPr>
          </a:p>
          <a:p>
            <a:pPr rtl="0"/>
            <a:r>
              <a:rPr lang="en-CA" sz="2400" b="0" i="0" u="none" strike="noStrike" kern="1200" dirty="0">
                <a:solidFill>
                  <a:schemeClr val="tx1"/>
                </a:solidFill>
                <a:effectLst/>
                <a:latin typeface="+mn-lt"/>
                <a:ea typeface="+mn-ea"/>
                <a:cs typeface="+mn-cs"/>
              </a:rPr>
              <a:t>In addition to being the largest non-government funder of social services in our region, United Way Halton &amp; Hamilton also leads several innovative programs that further support our community:</a:t>
            </a:r>
          </a:p>
          <a:p>
            <a:pPr rtl="0"/>
            <a:endParaRPr lang="en-CA" b="0" dirty="0">
              <a:effectLst/>
            </a:endParaRPr>
          </a:p>
          <a:p>
            <a:pPr marL="342900" indent="-342900" rtl="0" fontAlgn="base">
              <a:buFont typeface="Arial" panose="020B0604020202020204" pitchFamily="34" charset="0"/>
              <a:buChar char="•"/>
            </a:pPr>
            <a:r>
              <a:rPr lang="en-CA" sz="2400" b="1" i="0" u="none" strike="noStrike" kern="1200" dirty="0">
                <a:solidFill>
                  <a:schemeClr val="tx1"/>
                </a:solidFill>
                <a:effectLst/>
                <a:latin typeface="+mn-lt"/>
                <a:ea typeface="+mn-ea"/>
                <a:cs typeface="+mn-cs"/>
              </a:rPr>
              <a:t>Community Donation Warehouse</a:t>
            </a:r>
            <a:r>
              <a:rPr lang="en-CA" sz="2400" b="0" i="0" u="none" strike="noStrike" kern="1200" dirty="0">
                <a:solidFill>
                  <a:schemeClr val="tx1"/>
                </a:solidFill>
                <a:effectLst/>
                <a:latin typeface="+mn-lt"/>
                <a:ea typeface="+mn-ea"/>
                <a:cs typeface="+mn-cs"/>
              </a:rPr>
              <a:t>: Through partnerships with corporations, logistics providers, and local agencies, United Way operates a donation warehouse that redistributes brand-new goods- everything from hygiene supplies to bedding- to agencies and their clients. In 2024–2025, nearly </a:t>
            </a:r>
            <a:r>
              <a:rPr lang="en-CA" sz="2400" b="1" i="0" u="none" strike="noStrike" kern="1200" dirty="0">
                <a:solidFill>
                  <a:schemeClr val="tx1"/>
                </a:solidFill>
                <a:effectLst/>
                <a:latin typeface="+mn-lt"/>
                <a:ea typeface="+mn-ea"/>
                <a:cs typeface="+mn-cs"/>
              </a:rPr>
              <a:t>$430,000 in in-kind goods </a:t>
            </a:r>
            <a:r>
              <a:rPr lang="en-CA" sz="2400" b="0" i="0" u="none" strike="noStrike" kern="1200" dirty="0">
                <a:solidFill>
                  <a:schemeClr val="tx1"/>
                </a:solidFill>
                <a:effectLst/>
                <a:latin typeface="+mn-lt"/>
                <a:ea typeface="+mn-ea"/>
                <a:cs typeface="+mn-cs"/>
              </a:rPr>
              <a:t>were</a:t>
            </a:r>
            <a:r>
              <a:rPr lang="en-CA" sz="2400" b="1" i="0" u="none" strike="noStrike" kern="1200" dirty="0">
                <a:solidFill>
                  <a:schemeClr val="tx1"/>
                </a:solidFill>
                <a:effectLst/>
                <a:latin typeface="+mn-lt"/>
                <a:ea typeface="+mn-ea"/>
                <a:cs typeface="+mn-cs"/>
              </a:rPr>
              <a:t> </a:t>
            </a:r>
            <a:r>
              <a:rPr lang="en-CA" sz="2400" b="0" i="0" u="none" strike="noStrike" kern="1200" dirty="0">
                <a:solidFill>
                  <a:schemeClr val="tx1"/>
                </a:solidFill>
                <a:effectLst/>
                <a:latin typeface="+mn-lt"/>
                <a:ea typeface="+mn-ea"/>
                <a:cs typeface="+mn-cs"/>
              </a:rPr>
              <a:t>distributed, providing relief and stability to thousands of individuals and families.</a:t>
            </a:r>
          </a:p>
          <a:p>
            <a:pPr marL="342900" indent="-342900" rtl="0" fontAlgn="base">
              <a:buFont typeface="Arial" panose="020B0604020202020204" pitchFamily="34" charset="0"/>
              <a:buChar char="•"/>
            </a:pPr>
            <a:r>
              <a:rPr lang="en-CA" sz="2400" b="1" i="0" u="none" strike="noStrike" kern="1200" dirty="0" err="1">
                <a:solidFill>
                  <a:schemeClr val="tx1"/>
                </a:solidFill>
                <a:effectLst/>
                <a:latin typeface="+mn-lt"/>
                <a:ea typeface="+mn-ea"/>
                <a:cs typeface="+mn-cs"/>
              </a:rPr>
              <a:t>ConnectED</a:t>
            </a:r>
            <a:r>
              <a:rPr lang="en-CA" sz="2400" b="0" i="0" u="none" strike="noStrike" kern="1200" dirty="0">
                <a:solidFill>
                  <a:schemeClr val="tx1"/>
                </a:solidFill>
                <a:effectLst/>
                <a:latin typeface="+mn-lt"/>
                <a:ea typeface="+mn-ea"/>
                <a:cs typeface="+mn-cs"/>
              </a:rPr>
              <a:t>: This capacity-building program provides accessible, affordable training to nonprofit professionals. More than 750 individuals participated last year, gaining skills in areas such as governance, leadership, evaluation, and financial sustainability, all essential for a strong social sector.</a:t>
            </a:r>
          </a:p>
          <a:p>
            <a:pPr marL="342900" indent="-342900" rtl="0" fontAlgn="base">
              <a:buFont typeface="Arial" panose="020B0604020202020204" pitchFamily="34" charset="0"/>
              <a:buChar char="•"/>
            </a:pPr>
            <a:r>
              <a:rPr lang="en-CA" sz="2400" b="1" i="0" u="none" strike="noStrike" kern="1200" dirty="0">
                <a:solidFill>
                  <a:schemeClr val="tx1"/>
                </a:solidFill>
                <a:effectLst/>
                <a:latin typeface="+mn-lt"/>
                <a:ea typeface="+mn-ea"/>
                <a:cs typeface="+mn-cs"/>
              </a:rPr>
              <a:t>Labour Community Advocate Program</a:t>
            </a:r>
            <a:r>
              <a:rPr lang="en-CA" sz="2400" b="0" i="0" u="none" strike="noStrike" kern="1200" dirty="0">
                <a:solidFill>
                  <a:schemeClr val="tx1"/>
                </a:solidFill>
                <a:effectLst/>
                <a:latin typeface="+mn-lt"/>
                <a:ea typeface="+mn-ea"/>
                <a:cs typeface="+mn-cs"/>
              </a:rPr>
              <a:t>: In collaboration with local unions, this training program equips union members with tools to help their colleagues access community resources. Graduates become vital advocates in their workplaces, supporting mental health, housing, and more.</a:t>
            </a:r>
          </a:p>
          <a:p>
            <a:pPr marL="342900" indent="-342900" rtl="0" fontAlgn="base">
              <a:buFont typeface="Arial" panose="020B0604020202020204" pitchFamily="34" charset="0"/>
              <a:buChar char="•"/>
            </a:pPr>
            <a:r>
              <a:rPr lang="en-CA" sz="2400" b="1" i="0" u="none" strike="noStrike" kern="1200" dirty="0">
                <a:solidFill>
                  <a:schemeClr val="tx1"/>
                </a:solidFill>
                <a:effectLst/>
                <a:latin typeface="+mn-lt"/>
                <a:ea typeface="+mn-ea"/>
                <a:cs typeface="+mn-cs"/>
              </a:rPr>
              <a:t>Period Promise</a:t>
            </a:r>
            <a:r>
              <a:rPr lang="en-CA" sz="2400" b="0" i="0" u="none" strike="noStrike" kern="1200" dirty="0">
                <a:solidFill>
                  <a:schemeClr val="tx1"/>
                </a:solidFill>
                <a:effectLst/>
                <a:latin typeface="+mn-lt"/>
                <a:ea typeface="+mn-ea"/>
                <a:cs typeface="+mn-cs"/>
              </a:rPr>
              <a:t>: This campaign tackles menstrual equity head-on. Last year, </a:t>
            </a:r>
            <a:r>
              <a:rPr lang="en-CA" sz="2400" b="1" i="0" u="none" strike="noStrike" kern="1200" dirty="0">
                <a:solidFill>
                  <a:schemeClr val="tx1"/>
                </a:solidFill>
                <a:effectLst/>
                <a:latin typeface="+mn-lt"/>
                <a:ea typeface="+mn-ea"/>
                <a:cs typeface="+mn-cs"/>
              </a:rPr>
              <a:t>more than $75,000 in menstrual products</a:t>
            </a:r>
            <a:r>
              <a:rPr lang="en-CA" sz="2400" b="0" i="0" u="none" strike="noStrike" kern="1200" dirty="0">
                <a:solidFill>
                  <a:schemeClr val="tx1"/>
                </a:solidFill>
                <a:effectLst/>
                <a:latin typeface="+mn-lt"/>
                <a:ea typeface="+mn-ea"/>
                <a:cs typeface="+mn-cs"/>
              </a:rPr>
              <a:t> were distributed, and growing numbers of businesses, municipalities, and organizations have pledged to provide free access to these essential items.</a:t>
            </a:r>
          </a:p>
          <a:p>
            <a:pPr marL="342900" indent="-342900" rtl="0" fontAlgn="base">
              <a:buFont typeface="Arial" panose="020B0604020202020204" pitchFamily="34" charset="0"/>
              <a:buChar char="•"/>
            </a:pPr>
            <a:r>
              <a:rPr lang="en-CA" sz="2400" b="1" i="0" u="none" strike="noStrike" kern="1200" dirty="0">
                <a:solidFill>
                  <a:schemeClr val="tx1"/>
                </a:solidFill>
                <a:effectLst/>
                <a:latin typeface="+mn-lt"/>
                <a:ea typeface="+mn-ea"/>
                <a:cs typeface="+mn-cs"/>
              </a:rPr>
              <a:t>Show Your Local Love Day</a:t>
            </a:r>
            <a:r>
              <a:rPr lang="en-CA" sz="2400" b="0" i="0" u="none" strike="noStrike" kern="1200" dirty="0">
                <a:solidFill>
                  <a:schemeClr val="tx1"/>
                </a:solidFill>
                <a:effectLst/>
                <a:latin typeface="+mn-lt"/>
                <a:ea typeface="+mn-ea"/>
                <a:cs typeface="+mn-cs"/>
              </a:rPr>
              <a:t>: A single-day volunteer blitz that mobilizes individuals and workplace teams to complete community projects, from painting and organizing to assembling care kits. In 2025, hundreds of volunteers took part, helping agencies stay focused on frontline service delivery.</a:t>
            </a:r>
          </a:p>
          <a:p>
            <a:pPr marL="342900" indent="-342900" rtl="0" fontAlgn="base">
              <a:buFont typeface="Arial" panose="020B0604020202020204" pitchFamily="34" charset="0"/>
              <a:buChar char="•"/>
            </a:pPr>
            <a:r>
              <a:rPr lang="en-CA" sz="2400" b="1" i="0" u="none" strike="noStrike" kern="1200" dirty="0">
                <a:solidFill>
                  <a:schemeClr val="tx1"/>
                </a:solidFill>
                <a:effectLst/>
                <a:latin typeface="+mn-lt"/>
                <a:ea typeface="+mn-ea"/>
                <a:cs typeface="+mn-cs"/>
              </a:rPr>
              <a:t>Holiday Helping Hand</a:t>
            </a:r>
            <a:r>
              <a:rPr lang="en-CA" sz="2400" b="0" i="0" u="none" strike="noStrike" kern="1200" dirty="0">
                <a:solidFill>
                  <a:schemeClr val="tx1"/>
                </a:solidFill>
                <a:effectLst/>
                <a:latin typeface="+mn-lt"/>
                <a:ea typeface="+mn-ea"/>
                <a:cs typeface="+mn-cs"/>
              </a:rPr>
              <a:t>: This seasonal program supported over </a:t>
            </a:r>
            <a:r>
              <a:rPr lang="en-CA" sz="2400" b="1" i="0" u="none" strike="noStrike" kern="1200" dirty="0">
                <a:solidFill>
                  <a:schemeClr val="tx1"/>
                </a:solidFill>
                <a:effectLst/>
                <a:latin typeface="+mn-lt"/>
                <a:ea typeface="+mn-ea"/>
                <a:cs typeface="+mn-cs"/>
              </a:rPr>
              <a:t>1,100 people</a:t>
            </a:r>
            <a:r>
              <a:rPr lang="en-CA" sz="2400" b="0" i="0" u="none" strike="noStrike" kern="1200" dirty="0">
                <a:solidFill>
                  <a:schemeClr val="tx1"/>
                </a:solidFill>
                <a:effectLst/>
                <a:latin typeface="+mn-lt"/>
                <a:ea typeface="+mn-ea"/>
                <a:cs typeface="+mn-cs"/>
              </a:rPr>
              <a:t> last year through gift and essential drives. From adopting families to donating warm winter gear, it’s a tangible way to spread joy during a tough season.</a:t>
            </a:r>
          </a:p>
          <a:p>
            <a:pPr marL="342900" indent="-342900" rtl="0" fontAlgn="base">
              <a:buFont typeface="Arial" panose="020B0604020202020204" pitchFamily="34" charset="0"/>
              <a:buChar char="•"/>
            </a:pPr>
            <a:r>
              <a:rPr lang="en-CA" sz="2400" b="1" i="0" u="none" strike="noStrike" kern="1200" dirty="0">
                <a:solidFill>
                  <a:schemeClr val="tx1"/>
                </a:solidFill>
                <a:effectLst/>
                <a:latin typeface="+mn-lt"/>
                <a:ea typeface="+mn-ea"/>
                <a:cs typeface="+mn-cs"/>
              </a:rPr>
              <a:t>Natural Supports Simulation</a:t>
            </a:r>
            <a:r>
              <a:rPr lang="en-CA" sz="2400" b="0" i="0" u="none" strike="noStrike" kern="1200" dirty="0">
                <a:solidFill>
                  <a:schemeClr val="tx1"/>
                </a:solidFill>
                <a:effectLst/>
                <a:latin typeface="+mn-lt"/>
                <a:ea typeface="+mn-ea"/>
                <a:cs typeface="+mn-cs"/>
              </a:rPr>
              <a:t>: This interactive learning tool helps participants explore the informal networks that support those in crisis. It reinforces the importance of connection, empathy, and practical help, elements central to United Way’s philosophy.</a:t>
            </a:r>
          </a:p>
          <a:p>
            <a:pPr rtl="0" fontAlgn="base"/>
            <a:endParaRPr lang="en-CA" sz="2400" b="0" i="0" u="none" strike="noStrike" kern="1200" dirty="0">
              <a:solidFill>
                <a:schemeClr val="tx1"/>
              </a:solidFill>
              <a:effectLst/>
              <a:latin typeface="+mn-lt"/>
              <a:ea typeface="+mn-ea"/>
              <a:cs typeface="+mn-cs"/>
            </a:endParaRPr>
          </a:p>
          <a:p>
            <a:pPr rtl="0"/>
            <a:r>
              <a:rPr lang="en-CA" sz="2400" b="0" i="0" u="none" strike="noStrike" kern="1200" dirty="0">
                <a:solidFill>
                  <a:schemeClr val="tx1"/>
                </a:solidFill>
                <a:effectLst/>
                <a:latin typeface="+mn-lt"/>
                <a:ea typeface="+mn-ea"/>
                <a:cs typeface="+mn-cs"/>
              </a:rPr>
              <a:t>Each of these programs complements the organization’s funding model and directly strengthens the social safety net in Halton and Hamilton.</a:t>
            </a:r>
            <a:endParaRPr lang="en-CA" b="0" dirty="0">
              <a:effectLst/>
            </a:endParaRPr>
          </a:p>
          <a:p>
            <a:br>
              <a:rPr lang="en-CA" dirty="0"/>
            </a:br>
            <a:endParaRPr lang="en-US" dirty="0"/>
          </a:p>
        </p:txBody>
      </p:sp>
      <p:sp>
        <p:nvSpPr>
          <p:cNvPr id="4" name="Slide Number Placeholder 3"/>
          <p:cNvSpPr>
            <a:spLocks noGrp="1"/>
          </p:cNvSpPr>
          <p:nvPr>
            <p:ph type="sldNum" sz="quarter" idx="5"/>
          </p:nvPr>
        </p:nvSpPr>
        <p:spPr/>
        <p:txBody>
          <a:bodyPr/>
          <a:lstStyle/>
          <a:p>
            <a:fld id="{496C0A30-EC11-6049-9FE9-CAABA0247D76}" type="slidenum">
              <a:rPr lang="en-US" smtClean="0"/>
              <a:t>15</a:t>
            </a:fld>
            <a:endParaRPr lang="en-US"/>
          </a:p>
        </p:txBody>
      </p:sp>
    </p:spTree>
    <p:extLst>
      <p:ext uri="{BB962C8B-B14F-4D97-AF65-F5344CB8AC3E}">
        <p14:creationId xmlns:p14="http://schemas.microsoft.com/office/powerpoint/2010/main" val="37280553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2400" b="0" i="0" u="none" strike="noStrike" kern="1200" dirty="0">
                <a:solidFill>
                  <a:schemeClr val="tx1"/>
                </a:solidFill>
                <a:effectLst/>
                <a:latin typeface="+mn-lt"/>
                <a:ea typeface="+mn-ea"/>
                <a:cs typeface="+mn-cs"/>
              </a:rPr>
              <a:t>When you give to United Way Halton &amp; Hamilton, your single gift does more than support just one program, it fuels an entire </a:t>
            </a:r>
            <a:r>
              <a:rPr lang="en-CA" sz="2400" b="0" i="1" u="none" strike="noStrike" kern="1200" dirty="0">
                <a:solidFill>
                  <a:schemeClr val="tx1"/>
                </a:solidFill>
                <a:effectLst/>
                <a:latin typeface="+mn-lt"/>
                <a:ea typeface="+mn-ea"/>
                <a:cs typeface="+mn-cs"/>
              </a:rPr>
              <a:t>network of support</a:t>
            </a:r>
            <a:r>
              <a:rPr lang="en-CA" sz="2400" b="0" i="0" u="none" strike="noStrike" kern="1200" dirty="0">
                <a:solidFill>
                  <a:schemeClr val="tx1"/>
                </a:solidFill>
                <a:effectLst/>
                <a:latin typeface="+mn-lt"/>
                <a:ea typeface="+mn-ea"/>
                <a:cs typeface="+mn-cs"/>
              </a:rPr>
              <a:t> across our community.</a:t>
            </a:r>
            <a:endParaRPr lang="en-CA" b="0" dirty="0">
              <a:effectLst/>
            </a:endParaRPr>
          </a:p>
          <a:p>
            <a:endParaRPr lang="en-CA" b="0" dirty="0">
              <a:effectLst/>
            </a:endParaRPr>
          </a:p>
          <a:p>
            <a:pPr rtl="0"/>
            <a:r>
              <a:rPr lang="en-CA" sz="2400" b="0" i="0" u="none" strike="noStrike" kern="1200" dirty="0">
                <a:solidFill>
                  <a:schemeClr val="tx1"/>
                </a:solidFill>
                <a:effectLst/>
                <a:latin typeface="+mn-lt"/>
                <a:ea typeface="+mn-ea"/>
                <a:cs typeface="+mn-cs"/>
              </a:rPr>
              <a:t>Your donation is invested strategically in </a:t>
            </a:r>
            <a:r>
              <a:rPr lang="en-CA" sz="2400" b="1" i="0" u="none" strike="noStrike" kern="1200" dirty="0">
                <a:solidFill>
                  <a:schemeClr val="tx1"/>
                </a:solidFill>
                <a:effectLst/>
                <a:latin typeface="+mn-lt"/>
                <a:ea typeface="+mn-ea"/>
                <a:cs typeface="+mn-cs"/>
              </a:rPr>
              <a:t>124 programs delivered by 76 local agencies</a:t>
            </a:r>
            <a:r>
              <a:rPr lang="en-CA" sz="2400" b="0" i="0" u="none" strike="noStrike" kern="1200" dirty="0">
                <a:solidFill>
                  <a:schemeClr val="tx1"/>
                </a:solidFill>
                <a:effectLst/>
                <a:latin typeface="+mn-lt"/>
                <a:ea typeface="+mn-ea"/>
                <a:cs typeface="+mn-cs"/>
              </a:rPr>
              <a:t>, all working together to tackle the most pressing issues facing individuals and families.</a:t>
            </a:r>
            <a:br>
              <a:rPr lang="en-CA" b="0" dirty="0">
                <a:effectLst/>
              </a:rPr>
            </a:br>
            <a:endParaRPr lang="en-CA" b="0" dirty="0">
              <a:effectLst/>
            </a:endParaRPr>
          </a:p>
          <a:p>
            <a:pPr rtl="0"/>
            <a:r>
              <a:rPr lang="en-CA" sz="2400" b="0" i="0" u="none" strike="noStrike" kern="1200" dirty="0">
                <a:solidFill>
                  <a:schemeClr val="tx1"/>
                </a:solidFill>
                <a:effectLst/>
                <a:latin typeface="+mn-lt"/>
                <a:ea typeface="+mn-ea"/>
                <a:cs typeface="+mn-cs"/>
              </a:rPr>
              <a:t>Whether someone is struggling with housing, food insecurity, mental health, job loss, or senior isolation, your gift helps ensure there's a program available to meet them where they are.</a:t>
            </a:r>
            <a:endParaRPr lang="en-CA" b="0" dirty="0">
              <a:effectLst/>
            </a:endParaRPr>
          </a:p>
          <a:p>
            <a:endParaRPr lang="en-US" dirty="0"/>
          </a:p>
        </p:txBody>
      </p:sp>
      <p:sp>
        <p:nvSpPr>
          <p:cNvPr id="4" name="Slide Number Placeholder 3"/>
          <p:cNvSpPr>
            <a:spLocks noGrp="1"/>
          </p:cNvSpPr>
          <p:nvPr>
            <p:ph type="sldNum" sz="quarter" idx="5"/>
          </p:nvPr>
        </p:nvSpPr>
        <p:spPr/>
        <p:txBody>
          <a:bodyPr/>
          <a:lstStyle/>
          <a:p>
            <a:fld id="{496C0A30-EC11-6049-9FE9-CAABA0247D76}" type="slidenum">
              <a:rPr lang="en-US" smtClean="0"/>
              <a:t>16</a:t>
            </a:fld>
            <a:endParaRPr lang="en-US"/>
          </a:p>
        </p:txBody>
      </p:sp>
    </p:spTree>
    <p:extLst>
      <p:ext uri="{BB962C8B-B14F-4D97-AF65-F5344CB8AC3E}">
        <p14:creationId xmlns:p14="http://schemas.microsoft.com/office/powerpoint/2010/main" val="793015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2400" b="0" i="0" u="none" strike="noStrike" kern="1200" dirty="0">
                <a:solidFill>
                  <a:schemeClr val="tx1"/>
                </a:solidFill>
                <a:effectLst/>
                <a:latin typeface="+mn-lt"/>
                <a:ea typeface="+mn-ea"/>
                <a:cs typeface="+mn-cs"/>
              </a:rPr>
              <a:t>Leadership donors are the driving force behind so much of the change happening in our community.</a:t>
            </a:r>
          </a:p>
          <a:p>
            <a:pPr rtl="0"/>
            <a:endParaRPr lang="en-CA" b="0" dirty="0">
              <a:effectLst/>
            </a:endParaRPr>
          </a:p>
          <a:p>
            <a:pPr rtl="0"/>
            <a:r>
              <a:rPr lang="en-CA" sz="2400" b="0" i="0" u="none" strike="noStrike" kern="1200" dirty="0">
                <a:solidFill>
                  <a:schemeClr val="tx1"/>
                </a:solidFill>
                <a:effectLst/>
                <a:latin typeface="+mn-lt"/>
                <a:ea typeface="+mn-ea"/>
                <a:cs typeface="+mn-cs"/>
              </a:rPr>
              <a:t>By giving $1,200 annually, or just $100 a month, you’re helping fund the vital programs that local families, seniors, and kids rely on every single day.</a:t>
            </a:r>
          </a:p>
          <a:p>
            <a:pPr rtl="0"/>
            <a:endParaRPr lang="en-CA" b="0" dirty="0">
              <a:effectLst/>
            </a:endParaRPr>
          </a:p>
          <a:p>
            <a:pPr rtl="0"/>
            <a:r>
              <a:rPr lang="en-CA" sz="2400" b="0" i="0" u="none" strike="noStrike" kern="1200" dirty="0">
                <a:solidFill>
                  <a:schemeClr val="tx1"/>
                </a:solidFill>
                <a:effectLst/>
                <a:latin typeface="+mn-lt"/>
                <a:ea typeface="+mn-ea"/>
                <a:cs typeface="+mn-cs"/>
              </a:rPr>
              <a:t>You’re helping people move from crisis to stability, from surviving to thriving.</a:t>
            </a:r>
          </a:p>
          <a:p>
            <a:pPr rtl="0"/>
            <a:endParaRPr lang="en-CA" b="0" dirty="0">
              <a:effectLst/>
            </a:endParaRPr>
          </a:p>
          <a:p>
            <a:pPr rtl="0"/>
            <a:r>
              <a:rPr lang="en-CA" sz="2400" b="0" i="0" u="none" strike="noStrike" kern="1200" dirty="0">
                <a:solidFill>
                  <a:schemeClr val="tx1"/>
                </a:solidFill>
                <a:effectLst/>
                <a:latin typeface="+mn-lt"/>
                <a:ea typeface="+mn-ea"/>
                <a:cs typeface="+mn-cs"/>
              </a:rPr>
              <a:t>As a Leadership donor, you also become part of a powerful local network, and there are meaningful benefits:</a:t>
            </a:r>
            <a:br>
              <a:rPr lang="en-CA" sz="2400" b="0" i="0" u="none" strike="noStrike" kern="1200" dirty="0">
                <a:solidFill>
                  <a:schemeClr val="tx1"/>
                </a:solidFill>
                <a:effectLst/>
                <a:latin typeface="+mn-lt"/>
                <a:ea typeface="+mn-ea"/>
                <a:cs typeface="+mn-cs"/>
              </a:rPr>
            </a:br>
            <a:r>
              <a:rPr lang="en-CA" sz="2400" b="0" i="0" u="none" strike="noStrike" kern="1200" dirty="0">
                <a:solidFill>
                  <a:schemeClr val="tx1"/>
                </a:solidFill>
                <a:effectLst/>
                <a:latin typeface="+mn-lt"/>
                <a:ea typeface="+mn-ea"/>
                <a:cs typeface="+mn-cs"/>
              </a:rPr>
              <a:t>• You’ll receive early updates and detailed impact reports</a:t>
            </a:r>
            <a:br>
              <a:rPr lang="en-CA" sz="2400" b="0" i="0" u="none" strike="noStrike" kern="1200" dirty="0">
                <a:solidFill>
                  <a:schemeClr val="tx1"/>
                </a:solidFill>
                <a:effectLst/>
                <a:latin typeface="+mn-lt"/>
                <a:ea typeface="+mn-ea"/>
                <a:cs typeface="+mn-cs"/>
              </a:rPr>
            </a:br>
            <a:r>
              <a:rPr lang="en-CA" sz="2400" b="0" i="0" u="none" strike="noStrike" kern="1200" dirty="0">
                <a:solidFill>
                  <a:schemeClr val="tx1"/>
                </a:solidFill>
                <a:effectLst/>
                <a:latin typeface="+mn-lt"/>
                <a:ea typeface="+mn-ea"/>
                <a:cs typeface="+mn-cs"/>
              </a:rPr>
              <a:t>• Invitations to exclusive United Way events</a:t>
            </a:r>
            <a:br>
              <a:rPr lang="en-CA" sz="2400" b="0" i="0" u="none" strike="noStrike" kern="1200" dirty="0">
                <a:solidFill>
                  <a:schemeClr val="tx1"/>
                </a:solidFill>
                <a:effectLst/>
                <a:latin typeface="+mn-lt"/>
                <a:ea typeface="+mn-ea"/>
                <a:cs typeface="+mn-cs"/>
              </a:rPr>
            </a:br>
            <a:r>
              <a:rPr lang="en-CA" sz="2400" b="0" i="0" u="none" strike="noStrike" kern="1200" dirty="0">
                <a:solidFill>
                  <a:schemeClr val="tx1"/>
                </a:solidFill>
                <a:effectLst/>
                <a:latin typeface="+mn-lt"/>
                <a:ea typeface="+mn-ea"/>
                <a:cs typeface="+mn-cs"/>
              </a:rPr>
              <a:t>• A one-on-one connection with a United Way team member</a:t>
            </a:r>
            <a:br>
              <a:rPr lang="en-CA" sz="2400" b="0" i="0" u="none" strike="noStrike" kern="1200" dirty="0">
                <a:solidFill>
                  <a:schemeClr val="tx1"/>
                </a:solidFill>
                <a:effectLst/>
                <a:latin typeface="+mn-lt"/>
                <a:ea typeface="+mn-ea"/>
                <a:cs typeface="+mn-cs"/>
              </a:rPr>
            </a:br>
            <a:r>
              <a:rPr lang="en-CA" sz="2400" b="0" i="0" u="none" strike="noStrike" kern="1200" dirty="0">
                <a:solidFill>
                  <a:schemeClr val="tx1"/>
                </a:solidFill>
                <a:effectLst/>
                <a:latin typeface="+mn-lt"/>
                <a:ea typeface="+mn-ea"/>
                <a:cs typeface="+mn-cs"/>
              </a:rPr>
              <a:t>• Recognition on the Leadership Honour Roll</a:t>
            </a:r>
            <a:br>
              <a:rPr lang="en-CA" sz="2400" b="0" i="0" u="none" strike="noStrike" kern="1200" dirty="0">
                <a:solidFill>
                  <a:schemeClr val="tx1"/>
                </a:solidFill>
                <a:effectLst/>
                <a:latin typeface="+mn-lt"/>
                <a:ea typeface="+mn-ea"/>
                <a:cs typeface="+mn-cs"/>
              </a:rPr>
            </a:br>
            <a:r>
              <a:rPr lang="en-CA" sz="2400" b="0" i="0" u="none" strike="noStrike" kern="1200" dirty="0">
                <a:solidFill>
                  <a:schemeClr val="tx1"/>
                </a:solidFill>
                <a:effectLst/>
                <a:latin typeface="+mn-lt"/>
                <a:ea typeface="+mn-ea"/>
                <a:cs typeface="+mn-cs"/>
              </a:rPr>
              <a:t>• And, of course, valuable tax benefits</a:t>
            </a:r>
          </a:p>
          <a:p>
            <a:pPr rtl="0"/>
            <a:endParaRPr lang="en-CA" b="0" dirty="0">
              <a:effectLst/>
            </a:endParaRPr>
          </a:p>
          <a:p>
            <a:pPr rtl="0"/>
            <a:r>
              <a:rPr lang="en-CA" sz="2400" b="0" i="0" u="none" strike="noStrike" kern="1200" dirty="0">
                <a:solidFill>
                  <a:schemeClr val="tx1"/>
                </a:solidFill>
                <a:effectLst/>
                <a:latin typeface="+mn-lt"/>
                <a:ea typeface="+mn-ea"/>
                <a:cs typeface="+mn-cs"/>
              </a:rPr>
              <a:t>But more than anything, your gift creates real, lasting impact right here at home.</a:t>
            </a:r>
            <a:endParaRPr lang="en-CA" b="0" dirty="0">
              <a:effectLst/>
            </a:endParaRPr>
          </a:p>
          <a:p>
            <a:br>
              <a:rPr lang="en-CA" dirty="0"/>
            </a:br>
            <a:endParaRPr lang="en-US" dirty="0"/>
          </a:p>
        </p:txBody>
      </p:sp>
      <p:sp>
        <p:nvSpPr>
          <p:cNvPr id="4" name="Slide Number Placeholder 3"/>
          <p:cNvSpPr>
            <a:spLocks noGrp="1"/>
          </p:cNvSpPr>
          <p:nvPr>
            <p:ph type="sldNum" sz="quarter" idx="5"/>
          </p:nvPr>
        </p:nvSpPr>
        <p:spPr/>
        <p:txBody>
          <a:bodyPr/>
          <a:lstStyle/>
          <a:p>
            <a:fld id="{496C0A30-EC11-6049-9FE9-CAABA0247D76}" type="slidenum">
              <a:rPr lang="en-US" smtClean="0"/>
              <a:t>17</a:t>
            </a:fld>
            <a:endParaRPr lang="en-US"/>
          </a:p>
        </p:txBody>
      </p:sp>
    </p:spTree>
    <p:extLst>
      <p:ext uri="{BB962C8B-B14F-4D97-AF65-F5344CB8AC3E}">
        <p14:creationId xmlns:p14="http://schemas.microsoft.com/office/powerpoint/2010/main" val="13150199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2400" b="0" i="0" u="none" strike="noStrike" kern="1200" dirty="0">
                <a:solidFill>
                  <a:schemeClr val="tx1"/>
                </a:solidFill>
                <a:effectLst/>
                <a:latin typeface="+mn-lt"/>
                <a:ea typeface="+mn-ea"/>
                <a:cs typeface="+mn-cs"/>
              </a:rPr>
              <a:t>There are many meaningful ways to give back—and every single one helps strengthen our community.</a:t>
            </a:r>
            <a:br>
              <a:rPr lang="en-CA" b="0" dirty="0">
                <a:effectLst/>
              </a:rPr>
            </a:br>
            <a:endParaRPr lang="en-CA" sz="2400" b="0" i="0" u="none" strike="noStrike" kern="1200" dirty="0">
              <a:solidFill>
                <a:schemeClr val="tx1"/>
              </a:solidFill>
              <a:effectLst/>
              <a:latin typeface="+mn-lt"/>
              <a:ea typeface="+mn-ea"/>
              <a:cs typeface="+mn-cs"/>
            </a:endParaRPr>
          </a:p>
          <a:p>
            <a:pPr marL="342900" indent="-342900" rtl="0" fontAlgn="base">
              <a:buFont typeface="Arial" panose="020B0604020202020204" pitchFamily="34" charset="0"/>
              <a:buChar char="•"/>
            </a:pPr>
            <a:r>
              <a:rPr lang="en-CA" sz="2400" b="1" i="0" u="none" strike="noStrike" kern="1200" dirty="0">
                <a:solidFill>
                  <a:schemeClr val="tx1"/>
                </a:solidFill>
                <a:effectLst/>
                <a:latin typeface="+mn-lt"/>
                <a:ea typeface="+mn-ea"/>
                <a:cs typeface="+mn-cs"/>
              </a:rPr>
              <a:t>Support your workplace campaign:</a:t>
            </a:r>
            <a:r>
              <a:rPr lang="en-CA" sz="2400" b="0" i="0" u="none" strike="noStrike" kern="1200" dirty="0">
                <a:solidFill>
                  <a:schemeClr val="tx1"/>
                </a:solidFill>
                <a:effectLst/>
                <a:latin typeface="+mn-lt"/>
                <a:ea typeface="+mn-ea"/>
                <a:cs typeface="+mn-cs"/>
              </a:rPr>
              <a:t> Giving through payroll or participating in your company’s campaign is one of the easiest and most powerful ways to give. Encourage your colleagues to join you—together, your impact multiplies.</a:t>
            </a:r>
          </a:p>
          <a:p>
            <a:pPr marL="342900" indent="-342900" rtl="0" fontAlgn="base">
              <a:buFont typeface="Arial" panose="020B0604020202020204" pitchFamily="34" charset="0"/>
              <a:buChar char="•"/>
            </a:pPr>
            <a:r>
              <a:rPr lang="en-CA" sz="2400" b="1" i="0" u="none" strike="noStrike" kern="1200" dirty="0">
                <a:solidFill>
                  <a:schemeClr val="tx1"/>
                </a:solidFill>
                <a:effectLst/>
                <a:latin typeface="+mn-lt"/>
                <a:ea typeface="+mn-ea"/>
                <a:cs typeface="+mn-cs"/>
              </a:rPr>
              <a:t>Become a Leadership Donor:</a:t>
            </a:r>
            <a:r>
              <a:rPr lang="en-CA" sz="2400" b="0" i="0" u="none" strike="noStrike" kern="1200" dirty="0">
                <a:solidFill>
                  <a:schemeClr val="tx1"/>
                </a:solidFill>
                <a:effectLst/>
                <a:latin typeface="+mn-lt"/>
                <a:ea typeface="+mn-ea"/>
                <a:cs typeface="+mn-cs"/>
              </a:rPr>
              <a:t> With a gift of only 1,200 or more, you join a network of donors who are driving large-scale change across Halton and Hamilton. You’ll receive recognition, updates, and exclusive opportunities to see your impact in action.</a:t>
            </a:r>
          </a:p>
          <a:p>
            <a:pPr marL="342900" indent="-342900" rtl="0" fontAlgn="base">
              <a:buFont typeface="Arial" panose="020B0604020202020204" pitchFamily="34" charset="0"/>
              <a:buChar char="•"/>
            </a:pPr>
            <a:r>
              <a:rPr lang="en-CA" sz="2400" b="1" i="0" u="none" strike="noStrike" kern="1200" dirty="0">
                <a:solidFill>
                  <a:schemeClr val="tx1"/>
                </a:solidFill>
                <a:effectLst/>
                <a:latin typeface="+mn-lt"/>
                <a:ea typeface="+mn-ea"/>
                <a:cs typeface="+mn-cs"/>
              </a:rPr>
              <a:t>Volunteer or engage online:</a:t>
            </a:r>
            <a:r>
              <a:rPr lang="en-CA" sz="2400" b="0" i="0" u="none" strike="noStrike" kern="1200" dirty="0">
                <a:solidFill>
                  <a:schemeClr val="tx1"/>
                </a:solidFill>
                <a:effectLst/>
                <a:latin typeface="+mn-lt"/>
                <a:ea typeface="+mn-ea"/>
                <a:cs typeface="+mn-cs"/>
              </a:rPr>
              <a:t> From Day of Caring projects to seasonal events and committee work, there are many ways to get involved. Visit </a:t>
            </a:r>
            <a:r>
              <a:rPr lang="en-CA" sz="2400" b="1" i="0" u="none" strike="noStrike" kern="1200" dirty="0" err="1">
                <a:solidFill>
                  <a:schemeClr val="tx1"/>
                </a:solidFill>
                <a:effectLst/>
                <a:latin typeface="+mn-lt"/>
                <a:ea typeface="+mn-ea"/>
                <a:cs typeface="+mn-cs"/>
              </a:rPr>
              <a:t>uwhh.ca</a:t>
            </a:r>
            <a:r>
              <a:rPr lang="en-CA" sz="2400" b="0" i="0" u="none" strike="noStrike" kern="1200" dirty="0">
                <a:solidFill>
                  <a:schemeClr val="tx1"/>
                </a:solidFill>
                <a:effectLst/>
                <a:latin typeface="+mn-lt"/>
                <a:ea typeface="+mn-ea"/>
                <a:cs typeface="+mn-cs"/>
              </a:rPr>
              <a:t> to find upcoming opportunities that match your interests and schedule.</a:t>
            </a:r>
          </a:p>
          <a:p>
            <a:pPr marL="342900" indent="-342900" rtl="0" fontAlgn="base">
              <a:buFont typeface="Arial" panose="020B0604020202020204" pitchFamily="34" charset="0"/>
              <a:buChar char="•"/>
            </a:pPr>
            <a:r>
              <a:rPr lang="en-CA" sz="2400" b="1" i="0" u="none" strike="noStrike" kern="1200" dirty="0">
                <a:solidFill>
                  <a:schemeClr val="tx1"/>
                </a:solidFill>
                <a:effectLst/>
                <a:latin typeface="+mn-lt"/>
                <a:ea typeface="+mn-ea"/>
                <a:cs typeface="+mn-cs"/>
              </a:rPr>
              <a:t>Give a gift of securities:</a:t>
            </a:r>
            <a:r>
              <a:rPr lang="en-CA" sz="2400" b="0" i="0" u="none" strike="noStrike" kern="1200" dirty="0">
                <a:solidFill>
                  <a:schemeClr val="tx1"/>
                </a:solidFill>
                <a:effectLst/>
                <a:latin typeface="+mn-lt"/>
                <a:ea typeface="+mn-ea"/>
                <a:cs typeface="+mn-cs"/>
              </a:rPr>
              <a:t> Donating publicly traded shares is the most tax-effective way to give. You’ll receive a charitable tax receipt for the full market value and avoid paying capital gains tax.</a:t>
            </a:r>
          </a:p>
          <a:p>
            <a:pPr marL="342900" indent="-342900" rtl="0" fontAlgn="base">
              <a:buFont typeface="Arial" panose="020B0604020202020204" pitchFamily="34" charset="0"/>
              <a:buChar char="•"/>
            </a:pPr>
            <a:r>
              <a:rPr lang="en-CA" sz="2400" b="1" i="0" u="none" strike="noStrike" kern="1200" dirty="0">
                <a:solidFill>
                  <a:schemeClr val="tx1"/>
                </a:solidFill>
                <a:effectLst/>
                <a:latin typeface="+mn-lt"/>
                <a:ea typeface="+mn-ea"/>
                <a:cs typeface="+mn-cs"/>
              </a:rPr>
              <a:t>Leave a legacy:</a:t>
            </a:r>
            <a:r>
              <a:rPr lang="en-CA" sz="2400" b="0" i="0" u="none" strike="noStrike" kern="1200" dirty="0">
                <a:solidFill>
                  <a:schemeClr val="tx1"/>
                </a:solidFill>
                <a:effectLst/>
                <a:latin typeface="+mn-lt"/>
                <a:ea typeface="+mn-ea"/>
                <a:cs typeface="+mn-cs"/>
              </a:rPr>
              <a:t> A gift in your will supports local programs well into the future. It’s a powerful way to reflect your values and leave a lasting mark on your community.</a:t>
            </a:r>
          </a:p>
          <a:p>
            <a:endParaRPr lang="en-CA" b="0" dirty="0">
              <a:effectLst/>
            </a:endParaRPr>
          </a:p>
          <a:p>
            <a:pPr rtl="0"/>
            <a:r>
              <a:rPr lang="en-CA" sz="2400" b="0" i="0" u="none" strike="noStrike" kern="1200" dirty="0">
                <a:solidFill>
                  <a:schemeClr val="tx1"/>
                </a:solidFill>
                <a:effectLst/>
                <a:latin typeface="+mn-lt"/>
                <a:ea typeface="+mn-ea"/>
                <a:cs typeface="+mn-cs"/>
              </a:rPr>
              <a:t>No matter how you choose to give, know this—your support creates stability and opportunity for those who need it most.</a:t>
            </a:r>
            <a:endParaRPr lang="en-CA" b="0" dirty="0">
              <a:effectLst/>
            </a:endParaRPr>
          </a:p>
          <a:p>
            <a:endParaRPr lang="en-US" dirty="0"/>
          </a:p>
        </p:txBody>
      </p:sp>
      <p:sp>
        <p:nvSpPr>
          <p:cNvPr id="4" name="Slide Number Placeholder 3"/>
          <p:cNvSpPr>
            <a:spLocks noGrp="1"/>
          </p:cNvSpPr>
          <p:nvPr>
            <p:ph type="sldNum" sz="quarter" idx="5"/>
          </p:nvPr>
        </p:nvSpPr>
        <p:spPr/>
        <p:txBody>
          <a:bodyPr/>
          <a:lstStyle/>
          <a:p>
            <a:fld id="{496C0A30-EC11-6049-9FE9-CAABA0247D76}" type="slidenum">
              <a:rPr lang="en-US" smtClean="0"/>
              <a:t>18</a:t>
            </a:fld>
            <a:endParaRPr lang="en-US"/>
          </a:p>
        </p:txBody>
      </p:sp>
    </p:spTree>
    <p:extLst>
      <p:ext uri="{BB962C8B-B14F-4D97-AF65-F5344CB8AC3E}">
        <p14:creationId xmlns:p14="http://schemas.microsoft.com/office/powerpoint/2010/main" val="34625068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2400" b="0" i="0" u="none" strike="noStrike" kern="1200" dirty="0">
                <a:solidFill>
                  <a:schemeClr val="tx1"/>
                </a:solidFill>
                <a:effectLst/>
                <a:latin typeface="+mn-lt"/>
                <a:ea typeface="+mn-ea"/>
                <a:cs typeface="+mn-cs"/>
              </a:rPr>
              <a:t>Thank you so much for spending time with us today.</a:t>
            </a:r>
          </a:p>
          <a:p>
            <a:pPr rtl="0"/>
            <a:br>
              <a:rPr lang="en-CA" sz="2400" b="0" i="0" u="none" strike="noStrike" kern="1200" dirty="0">
                <a:solidFill>
                  <a:schemeClr val="tx1"/>
                </a:solidFill>
                <a:effectLst/>
                <a:latin typeface="+mn-lt"/>
                <a:ea typeface="+mn-ea"/>
                <a:cs typeface="+mn-cs"/>
              </a:rPr>
            </a:br>
            <a:r>
              <a:rPr lang="en-CA" sz="2400" b="0" i="0" u="none" strike="noStrike" kern="1200" dirty="0">
                <a:solidFill>
                  <a:schemeClr val="tx1"/>
                </a:solidFill>
                <a:effectLst/>
                <a:latin typeface="+mn-lt"/>
                <a:ea typeface="+mn-ea"/>
                <a:cs typeface="+mn-cs"/>
              </a:rPr>
              <a:t>Your support inspires action, fuels change, and helps make our community an even better place to live, work, and play.</a:t>
            </a:r>
          </a:p>
          <a:p>
            <a:pPr rtl="0"/>
            <a:endParaRPr lang="en-CA" b="0" dirty="0">
              <a:effectLst/>
            </a:endParaRPr>
          </a:p>
          <a:p>
            <a:pPr rtl="0"/>
            <a:r>
              <a:rPr lang="en-CA" sz="2400" b="0" i="0" u="none" strike="noStrike" kern="1200" dirty="0">
                <a:solidFill>
                  <a:schemeClr val="tx1"/>
                </a:solidFill>
                <a:effectLst/>
                <a:latin typeface="+mn-lt"/>
                <a:ea typeface="+mn-ea"/>
                <a:cs typeface="+mn-cs"/>
              </a:rPr>
              <a:t>Together, we’re building a more inclusive, resilient future, where everyone has the opportunity to thrive.</a:t>
            </a:r>
            <a:endParaRPr lang="en-CA" b="0" dirty="0">
              <a:effectLst/>
            </a:endParaRPr>
          </a:p>
          <a:p>
            <a:br>
              <a:rPr lang="en-CA" dirty="0"/>
            </a:br>
            <a:endParaRPr lang="en-US" dirty="0"/>
          </a:p>
        </p:txBody>
      </p:sp>
      <p:sp>
        <p:nvSpPr>
          <p:cNvPr id="4" name="Slide Number Placeholder 3"/>
          <p:cNvSpPr>
            <a:spLocks noGrp="1"/>
          </p:cNvSpPr>
          <p:nvPr>
            <p:ph type="sldNum" sz="quarter" idx="5"/>
          </p:nvPr>
        </p:nvSpPr>
        <p:spPr/>
        <p:txBody>
          <a:bodyPr/>
          <a:lstStyle/>
          <a:p>
            <a:fld id="{496C0A30-EC11-6049-9FE9-CAABA0247D76}" type="slidenum">
              <a:rPr lang="en-US" smtClean="0"/>
              <a:t>19</a:t>
            </a:fld>
            <a:endParaRPr lang="en-US"/>
          </a:p>
        </p:txBody>
      </p:sp>
    </p:spTree>
    <p:extLst>
      <p:ext uri="{BB962C8B-B14F-4D97-AF65-F5344CB8AC3E}">
        <p14:creationId xmlns:p14="http://schemas.microsoft.com/office/powerpoint/2010/main" val="19130991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2400" b="1" i="0" u="none" strike="noStrike" kern="1200" dirty="0">
                <a:solidFill>
                  <a:schemeClr val="tx1"/>
                </a:solidFill>
                <a:effectLst/>
                <a:latin typeface="+mn-lt"/>
                <a:ea typeface="+mn-ea"/>
                <a:cs typeface="+mn-cs"/>
              </a:rPr>
              <a:t>United in ACTION</a:t>
            </a:r>
            <a:r>
              <a:rPr lang="en-CA" sz="2400" b="0" i="0" u="none" strike="noStrike" kern="1200" dirty="0">
                <a:solidFill>
                  <a:schemeClr val="tx1"/>
                </a:solidFill>
                <a:effectLst/>
                <a:latin typeface="+mn-lt"/>
                <a:ea typeface="+mn-ea"/>
                <a:cs typeface="+mn-cs"/>
              </a:rPr>
              <a:t>, we can lift each other up.</a:t>
            </a:r>
          </a:p>
          <a:p>
            <a:pPr rtl="0"/>
            <a:endParaRPr lang="en-CA" b="0" dirty="0">
              <a:effectLst/>
            </a:endParaRPr>
          </a:p>
          <a:p>
            <a:pPr rtl="0"/>
            <a:r>
              <a:rPr lang="en-CA" sz="2400" b="0" i="0" u="none" strike="noStrike" kern="1200" dirty="0">
                <a:solidFill>
                  <a:schemeClr val="tx1"/>
                </a:solidFill>
                <a:effectLst/>
                <a:latin typeface="+mn-lt"/>
                <a:ea typeface="+mn-ea"/>
                <a:cs typeface="+mn-cs"/>
              </a:rPr>
              <a:t>I’d be happy to answer any questions you may have.</a:t>
            </a:r>
            <a:endParaRPr lang="en-CA" b="0" dirty="0">
              <a:effectLst/>
            </a:endParaRPr>
          </a:p>
          <a:p>
            <a:br>
              <a:rPr lang="en-CA" dirty="0"/>
            </a:br>
            <a:endParaRPr lang="en-US" dirty="0"/>
          </a:p>
        </p:txBody>
      </p:sp>
      <p:sp>
        <p:nvSpPr>
          <p:cNvPr id="4" name="Slide Number Placeholder 3"/>
          <p:cNvSpPr>
            <a:spLocks noGrp="1"/>
          </p:cNvSpPr>
          <p:nvPr>
            <p:ph type="sldNum" sz="quarter" idx="5"/>
          </p:nvPr>
        </p:nvSpPr>
        <p:spPr/>
        <p:txBody>
          <a:bodyPr/>
          <a:lstStyle/>
          <a:p>
            <a:fld id="{496C0A30-EC11-6049-9FE9-CAABA0247D76}" type="slidenum">
              <a:rPr lang="en-US" smtClean="0"/>
              <a:t>20</a:t>
            </a:fld>
            <a:endParaRPr lang="en-US"/>
          </a:p>
        </p:txBody>
      </p:sp>
    </p:spTree>
    <p:extLst>
      <p:ext uri="{BB962C8B-B14F-4D97-AF65-F5344CB8AC3E}">
        <p14:creationId xmlns:p14="http://schemas.microsoft.com/office/powerpoint/2010/main" val="2891952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2400" b="0" i="0" u="none" strike="noStrike" kern="1200" dirty="0">
                <a:solidFill>
                  <a:schemeClr val="tx1"/>
                </a:solidFill>
                <a:effectLst/>
                <a:latin typeface="+mn-lt"/>
                <a:ea typeface="+mn-ea"/>
                <a:cs typeface="+mn-cs"/>
              </a:rPr>
              <a:t>Today, we’re going to talk about how United Way Halton &amp; Hamilton is responding to the most urgent issues facing our neighbours, and how you can be part of creating real, lasting impact.</a:t>
            </a:r>
            <a:endParaRPr lang="en-CA" b="0" dirty="0">
              <a:effectLst/>
            </a:endParaRPr>
          </a:p>
          <a:p>
            <a:pPr rtl="0"/>
            <a:endParaRPr lang="en-CA" sz="2400" b="1" i="0" u="none" strike="noStrike" kern="1200" dirty="0">
              <a:solidFill>
                <a:schemeClr val="tx1"/>
              </a:solidFill>
              <a:effectLst/>
              <a:latin typeface="+mn-lt"/>
              <a:ea typeface="+mn-ea"/>
              <a:cs typeface="+mn-cs"/>
            </a:endParaRPr>
          </a:p>
          <a:p>
            <a:pPr rtl="0"/>
            <a:r>
              <a:rPr lang="en-CA" sz="2400" b="1" i="0" u="none" strike="noStrike" kern="1200" dirty="0">
                <a:solidFill>
                  <a:schemeClr val="tx1"/>
                </a:solidFill>
                <a:effectLst/>
                <a:latin typeface="+mn-lt"/>
                <a:ea typeface="+mn-ea"/>
                <a:cs typeface="+mn-cs"/>
              </a:rPr>
              <a:t>Who We Are</a:t>
            </a:r>
            <a:endParaRPr lang="en-CA" b="0" dirty="0">
              <a:effectLst/>
            </a:endParaRPr>
          </a:p>
          <a:p>
            <a:pPr marL="342900" indent="-342900" rtl="0" fontAlgn="base">
              <a:buFont typeface="Arial" panose="020B0604020202020204" pitchFamily="34" charset="0"/>
              <a:buChar char="•"/>
            </a:pPr>
            <a:r>
              <a:rPr lang="en-CA" sz="2400" b="0" i="0" u="none" strike="noStrike" kern="1200" dirty="0">
                <a:solidFill>
                  <a:schemeClr val="tx1"/>
                </a:solidFill>
                <a:effectLst/>
                <a:latin typeface="+mn-lt"/>
                <a:ea typeface="+mn-ea"/>
                <a:cs typeface="+mn-cs"/>
              </a:rPr>
              <a:t>United Way Halton &amp; Hamilton brings people and resources together to support those in crisis, reduce systemic barriers, and build stronger, more resilient communities.</a:t>
            </a:r>
          </a:p>
          <a:p>
            <a:pPr marL="342900" indent="-342900" rtl="0" fontAlgn="base">
              <a:buFont typeface="Arial" panose="020B0604020202020204" pitchFamily="34" charset="0"/>
              <a:buChar char="•"/>
            </a:pPr>
            <a:r>
              <a:rPr lang="en-CA" sz="2400" b="0" i="0" u="none" strike="noStrike" kern="1200" dirty="0">
                <a:solidFill>
                  <a:schemeClr val="tx1"/>
                </a:solidFill>
                <a:effectLst/>
                <a:latin typeface="+mn-lt"/>
                <a:ea typeface="+mn-ea"/>
                <a:cs typeface="+mn-cs"/>
              </a:rPr>
              <a:t>We are the second largest funder of social services in Canada, after government.</a:t>
            </a:r>
          </a:p>
          <a:p>
            <a:pPr marL="342900" indent="-342900" rtl="0" fontAlgn="base">
              <a:buFont typeface="Arial" panose="020B0604020202020204" pitchFamily="34" charset="0"/>
              <a:buChar char="•"/>
            </a:pPr>
            <a:r>
              <a:rPr lang="en-CA" sz="2400" b="0" i="0" u="none" strike="noStrike" kern="1200" dirty="0">
                <a:solidFill>
                  <a:schemeClr val="tx1"/>
                </a:solidFill>
                <a:effectLst/>
                <a:latin typeface="+mn-lt"/>
                <a:ea typeface="+mn-ea"/>
                <a:cs typeface="+mn-cs"/>
              </a:rPr>
              <a:t>We take a local approach to complex issues, ensuring that supports are available when and where people need them most.</a:t>
            </a:r>
          </a:p>
          <a:p>
            <a:pPr rtl="0"/>
            <a:endParaRPr lang="en-CA" sz="2400" b="1" i="0" u="none" strike="noStrike" kern="1200" dirty="0">
              <a:solidFill>
                <a:schemeClr val="tx1"/>
              </a:solidFill>
              <a:effectLst/>
              <a:latin typeface="+mn-lt"/>
              <a:ea typeface="+mn-ea"/>
              <a:cs typeface="+mn-cs"/>
            </a:endParaRPr>
          </a:p>
          <a:p>
            <a:pPr rtl="0"/>
            <a:r>
              <a:rPr lang="en-CA" sz="2400" b="1" i="0" u="none" strike="noStrike" kern="1200" dirty="0">
                <a:solidFill>
                  <a:schemeClr val="tx1"/>
                </a:solidFill>
                <a:effectLst/>
                <a:latin typeface="+mn-lt"/>
                <a:ea typeface="+mn-ea"/>
                <a:cs typeface="+mn-cs"/>
              </a:rPr>
              <a:t>What We Do</a:t>
            </a:r>
            <a:endParaRPr lang="en-CA" b="0" dirty="0">
              <a:effectLst/>
            </a:endParaRPr>
          </a:p>
          <a:p>
            <a:pPr marL="342900" indent="-342900" rtl="0" fontAlgn="base">
              <a:buFont typeface="Arial" panose="020B0604020202020204" pitchFamily="34" charset="0"/>
              <a:buChar char="•"/>
            </a:pPr>
            <a:r>
              <a:rPr lang="en-CA" sz="2400" b="0" i="0" u="none" strike="noStrike" kern="1200" dirty="0">
                <a:solidFill>
                  <a:schemeClr val="tx1"/>
                </a:solidFill>
                <a:effectLst/>
                <a:latin typeface="+mn-lt"/>
                <a:ea typeface="+mn-ea"/>
                <a:cs typeface="+mn-cs"/>
              </a:rPr>
              <a:t>Last year, we supported more than 226,500 individuals and families, that’s nearly 1 in 5 people across Halton and Hamilton.</a:t>
            </a:r>
          </a:p>
          <a:p>
            <a:pPr marL="342900" indent="-342900" rtl="0" fontAlgn="base">
              <a:buFont typeface="Arial" panose="020B0604020202020204" pitchFamily="34" charset="0"/>
              <a:buChar char="•"/>
            </a:pPr>
            <a:r>
              <a:rPr lang="en-CA" sz="2400" b="0" i="0" u="none" strike="noStrike" kern="1200" dirty="0">
                <a:solidFill>
                  <a:schemeClr val="tx1"/>
                </a:solidFill>
                <a:effectLst/>
                <a:latin typeface="+mn-lt"/>
                <a:ea typeface="+mn-ea"/>
                <a:cs typeface="+mn-cs"/>
              </a:rPr>
              <a:t>We fund 76 agencies delivering 124 programs, across five local communities: Burlington, Halton Hills, Hamilton, Milton and Oakville.</a:t>
            </a:r>
          </a:p>
          <a:p>
            <a:pPr marL="342900" indent="-342900" rtl="0" fontAlgn="base">
              <a:buFont typeface="Arial" panose="020B0604020202020204" pitchFamily="34" charset="0"/>
              <a:buChar char="•"/>
            </a:pPr>
            <a:r>
              <a:rPr lang="en-CA" sz="2400" b="0" i="0" u="none" strike="noStrike" kern="1200" dirty="0">
                <a:solidFill>
                  <a:schemeClr val="tx1"/>
                </a:solidFill>
                <a:effectLst/>
                <a:latin typeface="+mn-lt"/>
                <a:ea typeface="+mn-ea"/>
                <a:cs typeface="+mn-cs"/>
              </a:rPr>
              <a:t>Programs include:</a:t>
            </a:r>
          </a:p>
          <a:p>
            <a:pPr marL="1257254" lvl="1" indent="-342900" rtl="0" fontAlgn="base">
              <a:buFont typeface="Arial" panose="020B0604020202020204" pitchFamily="34" charset="0"/>
              <a:buChar char="•"/>
            </a:pPr>
            <a:r>
              <a:rPr lang="en-CA" sz="2400" b="0" i="0" u="none" strike="noStrike" kern="1200" dirty="0">
                <a:solidFill>
                  <a:schemeClr val="tx1"/>
                </a:solidFill>
                <a:effectLst/>
                <a:latin typeface="+mn-lt"/>
                <a:ea typeface="+mn-ea"/>
                <a:cs typeface="+mn-cs"/>
              </a:rPr>
              <a:t>Housing supports and food access</a:t>
            </a:r>
          </a:p>
          <a:p>
            <a:pPr marL="1257254" lvl="1" indent="-342900" rtl="0" fontAlgn="base">
              <a:buFont typeface="Arial" panose="020B0604020202020204" pitchFamily="34" charset="0"/>
              <a:buChar char="•"/>
            </a:pPr>
            <a:r>
              <a:rPr lang="en-CA" sz="2400" b="0" i="0" u="none" strike="noStrike" kern="1200" dirty="0">
                <a:solidFill>
                  <a:schemeClr val="tx1"/>
                </a:solidFill>
                <a:effectLst/>
                <a:latin typeface="+mn-lt"/>
                <a:ea typeface="+mn-ea"/>
                <a:cs typeface="+mn-cs"/>
              </a:rPr>
              <a:t>Mental health services and suicide prevention</a:t>
            </a:r>
          </a:p>
          <a:p>
            <a:pPr marL="1257254" lvl="1" indent="-342900" rtl="0" fontAlgn="base">
              <a:buFont typeface="Arial" panose="020B0604020202020204" pitchFamily="34" charset="0"/>
              <a:buChar char="•"/>
            </a:pPr>
            <a:r>
              <a:rPr lang="en-CA" sz="2400" b="0" i="0" u="none" strike="noStrike" kern="1200" dirty="0">
                <a:solidFill>
                  <a:schemeClr val="tx1"/>
                </a:solidFill>
                <a:effectLst/>
                <a:latin typeface="+mn-lt"/>
                <a:ea typeface="+mn-ea"/>
                <a:cs typeface="+mn-cs"/>
              </a:rPr>
              <a:t>Youth mentorship and educational supports</a:t>
            </a:r>
          </a:p>
          <a:p>
            <a:pPr marL="1257254" lvl="1" indent="-342900" rtl="0" fontAlgn="base">
              <a:buFont typeface="Arial" panose="020B0604020202020204" pitchFamily="34" charset="0"/>
              <a:buChar char="•"/>
            </a:pPr>
            <a:r>
              <a:rPr lang="en-CA" sz="2400" b="0" i="0" u="none" strike="noStrike" kern="1200" dirty="0">
                <a:solidFill>
                  <a:schemeClr val="tx1"/>
                </a:solidFill>
                <a:effectLst/>
                <a:latin typeface="+mn-lt"/>
                <a:ea typeface="+mn-ea"/>
                <a:cs typeface="+mn-cs"/>
              </a:rPr>
              <a:t>Senior wellness and caregiver respite</a:t>
            </a:r>
          </a:p>
          <a:p>
            <a:pPr marL="1257254" lvl="1" indent="-342900" rtl="0" fontAlgn="base">
              <a:buFont typeface="Arial" panose="020B0604020202020204" pitchFamily="34" charset="0"/>
              <a:buChar char="•"/>
            </a:pPr>
            <a:r>
              <a:rPr lang="en-CA" sz="2400" b="0" i="0" u="none" strike="noStrike" kern="1200" dirty="0">
                <a:solidFill>
                  <a:schemeClr val="tx1"/>
                </a:solidFill>
                <a:effectLst/>
                <a:latin typeface="+mn-lt"/>
                <a:ea typeface="+mn-ea"/>
                <a:cs typeface="+mn-cs"/>
              </a:rPr>
              <a:t>Supports for women, newcomers, and people living in poverty</a:t>
            </a:r>
          </a:p>
          <a:p>
            <a:pPr rtl="0"/>
            <a:endParaRPr lang="en-CA" sz="2400" b="1" i="0" u="none" strike="noStrike" kern="1200" dirty="0">
              <a:solidFill>
                <a:schemeClr val="tx1"/>
              </a:solidFill>
              <a:effectLst/>
              <a:latin typeface="+mn-lt"/>
              <a:ea typeface="+mn-ea"/>
              <a:cs typeface="+mn-cs"/>
            </a:endParaRPr>
          </a:p>
          <a:p>
            <a:pPr rtl="0"/>
            <a:r>
              <a:rPr lang="en-CA" sz="2400" b="1" i="0" u="none" strike="noStrike" kern="1200" dirty="0">
                <a:solidFill>
                  <a:schemeClr val="tx1"/>
                </a:solidFill>
                <a:effectLst/>
                <a:latin typeface="+mn-lt"/>
                <a:ea typeface="+mn-ea"/>
                <a:cs typeface="+mn-cs"/>
              </a:rPr>
              <a:t>Why United Way?</a:t>
            </a:r>
            <a:endParaRPr lang="en-CA" b="0" dirty="0">
              <a:effectLst/>
            </a:endParaRPr>
          </a:p>
          <a:p>
            <a:pPr marL="342900" indent="-342900" rtl="0" fontAlgn="base">
              <a:buFont typeface="Arial" panose="020B0604020202020204" pitchFamily="34" charset="0"/>
              <a:buChar char="•"/>
            </a:pPr>
            <a:r>
              <a:rPr lang="en-CA" sz="2400" b="1" i="0" u="none" strike="noStrike" kern="1200" dirty="0">
                <a:solidFill>
                  <a:schemeClr val="tx1"/>
                </a:solidFill>
                <a:effectLst/>
                <a:latin typeface="+mn-lt"/>
                <a:ea typeface="+mn-ea"/>
                <a:cs typeface="+mn-cs"/>
              </a:rPr>
              <a:t>Reach</a:t>
            </a:r>
            <a:r>
              <a:rPr lang="en-CA" sz="2400" b="0" i="0" u="none" strike="noStrike" kern="1200" dirty="0">
                <a:solidFill>
                  <a:schemeClr val="tx1"/>
                </a:solidFill>
                <a:effectLst/>
                <a:latin typeface="+mn-lt"/>
                <a:ea typeface="+mn-ea"/>
                <a:cs typeface="+mn-cs"/>
              </a:rPr>
              <a:t>: With a single donation, you’re supporting a wide network of programs designed to work together, delivering wraparound care.</a:t>
            </a:r>
          </a:p>
          <a:p>
            <a:pPr marL="342900" indent="-342900" rtl="0" fontAlgn="base">
              <a:buFont typeface="Arial" panose="020B0604020202020204" pitchFamily="34" charset="0"/>
              <a:buChar char="•"/>
            </a:pPr>
            <a:r>
              <a:rPr lang="en-CA" sz="2400" b="1" i="0" u="none" strike="noStrike" kern="1200" dirty="0">
                <a:solidFill>
                  <a:schemeClr val="tx1"/>
                </a:solidFill>
                <a:effectLst/>
                <a:latin typeface="+mn-lt"/>
                <a:ea typeface="+mn-ea"/>
                <a:cs typeface="+mn-cs"/>
              </a:rPr>
              <a:t>Stability</a:t>
            </a:r>
            <a:r>
              <a:rPr lang="en-CA" sz="2400" b="0" i="0" u="none" strike="noStrike" kern="1200" dirty="0">
                <a:solidFill>
                  <a:schemeClr val="tx1"/>
                </a:solidFill>
                <a:effectLst/>
                <a:latin typeface="+mn-lt"/>
                <a:ea typeface="+mn-ea"/>
                <a:cs typeface="+mn-cs"/>
              </a:rPr>
              <a:t>: We provide multi-year, stable funding to agencies, so they can plan ahead and focus on service, not just survival.</a:t>
            </a:r>
          </a:p>
          <a:p>
            <a:pPr marL="342900" indent="-342900" rtl="0" fontAlgn="base">
              <a:buFont typeface="Arial" panose="020B0604020202020204" pitchFamily="34" charset="0"/>
              <a:buChar char="•"/>
            </a:pPr>
            <a:r>
              <a:rPr lang="en-CA" sz="2400" b="1" i="0" u="none" strike="noStrike" kern="1200" dirty="0">
                <a:solidFill>
                  <a:schemeClr val="tx1"/>
                </a:solidFill>
                <a:effectLst/>
                <a:latin typeface="+mn-lt"/>
                <a:ea typeface="+mn-ea"/>
                <a:cs typeface="+mn-cs"/>
              </a:rPr>
              <a:t>Value</a:t>
            </a:r>
            <a:r>
              <a:rPr lang="en-CA" sz="2400" b="0" i="0" u="none" strike="noStrike" kern="1200" dirty="0">
                <a:solidFill>
                  <a:schemeClr val="tx1"/>
                </a:solidFill>
                <a:effectLst/>
                <a:latin typeface="+mn-lt"/>
                <a:ea typeface="+mn-ea"/>
                <a:cs typeface="+mn-cs"/>
              </a:rPr>
              <a:t>: We work hard to invest every dollar where it will make the greatest difference, guided by volunteer experts and local data.</a:t>
            </a:r>
          </a:p>
          <a:p>
            <a:pPr marL="342900" indent="-342900">
              <a:buFont typeface="Arial" panose="020B0604020202020204" pitchFamily="34" charset="0"/>
              <a:buChar char="•"/>
            </a:pPr>
            <a:r>
              <a:rPr lang="en-CA" sz="2400" b="1" i="0" u="none" strike="noStrike" kern="1200" dirty="0">
                <a:solidFill>
                  <a:schemeClr val="tx1"/>
                </a:solidFill>
                <a:effectLst/>
                <a:latin typeface="+mn-lt"/>
                <a:ea typeface="+mn-ea"/>
                <a:cs typeface="+mn-cs"/>
              </a:rPr>
              <a:t>Oversight</a:t>
            </a:r>
            <a:r>
              <a:rPr lang="en-CA" sz="2400" b="0" i="0" u="none" strike="noStrike" kern="1200" dirty="0">
                <a:solidFill>
                  <a:schemeClr val="tx1"/>
                </a:solidFill>
                <a:effectLst/>
                <a:latin typeface="+mn-lt"/>
                <a:ea typeface="+mn-ea"/>
                <a:cs typeface="+mn-cs"/>
              </a:rPr>
              <a:t>: Our investments are shaped by volunteers, donors, and community members who know their neighbourhoods best.</a:t>
            </a:r>
            <a:endParaRPr lang="en-US" dirty="0"/>
          </a:p>
        </p:txBody>
      </p:sp>
      <p:sp>
        <p:nvSpPr>
          <p:cNvPr id="4" name="Slide Number Placeholder 3"/>
          <p:cNvSpPr>
            <a:spLocks noGrp="1"/>
          </p:cNvSpPr>
          <p:nvPr>
            <p:ph type="sldNum" sz="quarter" idx="5"/>
          </p:nvPr>
        </p:nvSpPr>
        <p:spPr/>
        <p:txBody>
          <a:bodyPr/>
          <a:lstStyle/>
          <a:p>
            <a:fld id="{496C0A30-EC11-6049-9FE9-CAABA0247D76}" type="slidenum">
              <a:rPr lang="en-US" smtClean="0"/>
              <a:t>2</a:t>
            </a:fld>
            <a:endParaRPr lang="en-US"/>
          </a:p>
        </p:txBody>
      </p:sp>
    </p:spTree>
    <p:extLst>
      <p:ext uri="{BB962C8B-B14F-4D97-AF65-F5344CB8AC3E}">
        <p14:creationId xmlns:p14="http://schemas.microsoft.com/office/powerpoint/2010/main" val="675737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lnSpc>
                <a:spcPct val="150000"/>
              </a:lnSpc>
            </a:pPr>
            <a:r>
              <a:rPr lang="en-CA" sz="2400" b="1" i="0" u="none" strike="noStrike" kern="1200" dirty="0">
                <a:solidFill>
                  <a:schemeClr val="tx1"/>
                </a:solidFill>
                <a:effectLst/>
                <a:latin typeface="+mn-lt"/>
                <a:ea typeface="+mn-ea"/>
                <a:cs typeface="+mn-cs"/>
              </a:rPr>
              <a:t>The Need in Our Community – 2025–26</a:t>
            </a:r>
          </a:p>
          <a:p>
            <a:pPr rtl="0">
              <a:lnSpc>
                <a:spcPct val="150000"/>
              </a:lnSpc>
            </a:pPr>
            <a:endParaRPr lang="en-CA" b="0" dirty="0">
              <a:effectLst/>
            </a:endParaRPr>
          </a:p>
          <a:p>
            <a:pPr marL="342900" indent="-342900" rtl="0" fontAlgn="base">
              <a:lnSpc>
                <a:spcPct val="150000"/>
              </a:lnSpc>
              <a:buFont typeface="Arial" panose="020B0604020202020204" pitchFamily="34" charset="0"/>
              <a:buChar char="•"/>
            </a:pPr>
            <a:r>
              <a:rPr lang="en-CA" sz="2400" b="0" i="0" u="none" strike="noStrike" kern="1200" dirty="0">
                <a:solidFill>
                  <a:schemeClr val="tx1"/>
                </a:solidFill>
                <a:effectLst/>
                <a:latin typeface="+mn-lt"/>
                <a:ea typeface="+mn-ea"/>
                <a:cs typeface="+mn-cs"/>
              </a:rPr>
              <a:t>United Way Halton &amp; Hamilton is focused on building a strong, supportive community where everyone can thrive.</a:t>
            </a:r>
          </a:p>
          <a:p>
            <a:pPr marL="342900" indent="-342900" rtl="0" fontAlgn="base">
              <a:lnSpc>
                <a:spcPct val="150000"/>
              </a:lnSpc>
              <a:buFont typeface="Arial" panose="020B0604020202020204" pitchFamily="34" charset="0"/>
              <a:buChar char="•"/>
            </a:pPr>
            <a:r>
              <a:rPr lang="en-CA" sz="2400" b="0" i="0" u="none" strike="noStrike" kern="1200" dirty="0">
                <a:solidFill>
                  <a:schemeClr val="tx1"/>
                </a:solidFill>
                <a:effectLst/>
                <a:latin typeface="+mn-lt"/>
                <a:ea typeface="+mn-ea"/>
                <a:cs typeface="+mn-cs"/>
              </a:rPr>
              <a:t>Right now, ongoing economic pressures are making it harder for individuals and families to meet basic needs.</a:t>
            </a:r>
          </a:p>
          <a:p>
            <a:pPr marL="342900" indent="-342900" rtl="0" fontAlgn="base">
              <a:lnSpc>
                <a:spcPct val="150000"/>
              </a:lnSpc>
              <a:buFont typeface="Arial" panose="020B0604020202020204" pitchFamily="34" charset="0"/>
              <a:buChar char="•"/>
            </a:pPr>
            <a:r>
              <a:rPr lang="en-CA" sz="2400" b="1" i="0" u="none" strike="noStrike" kern="1200" dirty="0">
                <a:solidFill>
                  <a:schemeClr val="tx1"/>
                </a:solidFill>
                <a:effectLst/>
                <a:latin typeface="+mn-lt"/>
                <a:ea typeface="+mn-ea"/>
                <a:cs typeface="+mn-cs"/>
              </a:rPr>
              <a:t>Social service agencies are stretched , and the data is clear:</a:t>
            </a:r>
          </a:p>
          <a:p>
            <a:pPr marL="1257254" lvl="1" indent="-342900" rtl="0" fontAlgn="base">
              <a:lnSpc>
                <a:spcPct val="150000"/>
              </a:lnSpc>
              <a:buFont typeface="Arial" panose="020B0604020202020204" pitchFamily="34" charset="0"/>
              <a:buChar char="•"/>
            </a:pPr>
            <a:r>
              <a:rPr lang="en-CA" sz="2400" b="1" i="0" u="none" strike="noStrike" kern="1200" dirty="0">
                <a:solidFill>
                  <a:schemeClr val="tx1"/>
                </a:solidFill>
                <a:effectLst/>
                <a:latin typeface="+mn-lt"/>
                <a:ea typeface="+mn-ea"/>
                <a:cs typeface="+mn-cs"/>
              </a:rPr>
              <a:t>70%</a:t>
            </a:r>
            <a:r>
              <a:rPr lang="en-CA" sz="2400" b="0" i="0" u="none" strike="noStrike" kern="1200" dirty="0">
                <a:solidFill>
                  <a:schemeClr val="tx1"/>
                </a:solidFill>
                <a:effectLst/>
                <a:latin typeface="+mn-lt"/>
                <a:ea typeface="+mn-ea"/>
                <a:cs typeface="+mn-cs"/>
              </a:rPr>
              <a:t> of United Way-supported programs report rising demand</a:t>
            </a:r>
          </a:p>
          <a:p>
            <a:pPr marL="1257254" lvl="1" indent="-342900" rtl="0" fontAlgn="base">
              <a:lnSpc>
                <a:spcPct val="150000"/>
              </a:lnSpc>
              <a:buFont typeface="Arial" panose="020B0604020202020204" pitchFamily="34" charset="0"/>
              <a:buChar char="•"/>
            </a:pPr>
            <a:r>
              <a:rPr lang="en-CA" sz="2400" b="1" i="0" u="none" strike="noStrike" kern="1200" dirty="0">
                <a:solidFill>
                  <a:schemeClr val="tx1"/>
                </a:solidFill>
                <a:effectLst/>
                <a:latin typeface="+mn-lt"/>
                <a:ea typeface="+mn-ea"/>
                <a:cs typeface="+mn-cs"/>
              </a:rPr>
              <a:t>64%</a:t>
            </a:r>
            <a:r>
              <a:rPr lang="en-CA" sz="2400" b="0" i="0" u="none" strike="noStrike" kern="1200" dirty="0">
                <a:solidFill>
                  <a:schemeClr val="tx1"/>
                </a:solidFill>
                <a:effectLst/>
                <a:latin typeface="+mn-lt"/>
                <a:ea typeface="+mn-ea"/>
                <a:cs typeface="+mn-cs"/>
              </a:rPr>
              <a:t> are managing more complex client needs (e.g., mental health, food insecurity)</a:t>
            </a:r>
          </a:p>
          <a:p>
            <a:pPr marL="1257254" lvl="1" indent="-342900" rtl="0" fontAlgn="base">
              <a:lnSpc>
                <a:spcPct val="150000"/>
              </a:lnSpc>
              <a:buFont typeface="Arial" panose="020B0604020202020204" pitchFamily="34" charset="0"/>
              <a:buChar char="•"/>
            </a:pPr>
            <a:r>
              <a:rPr lang="en-CA" sz="2400" b="1" i="0" u="none" strike="noStrike" kern="1200" dirty="0">
                <a:solidFill>
                  <a:schemeClr val="tx1"/>
                </a:solidFill>
                <a:effectLst/>
                <a:latin typeface="+mn-lt"/>
                <a:ea typeface="+mn-ea"/>
                <a:cs typeface="+mn-cs"/>
              </a:rPr>
              <a:t>50%</a:t>
            </a:r>
            <a:r>
              <a:rPr lang="en-CA" sz="2400" b="0" i="0" u="none" strike="noStrike" kern="1200" dirty="0">
                <a:solidFill>
                  <a:schemeClr val="tx1"/>
                </a:solidFill>
                <a:effectLst/>
                <a:latin typeface="+mn-lt"/>
                <a:ea typeface="+mn-ea"/>
                <a:cs typeface="+mn-cs"/>
              </a:rPr>
              <a:t> now have waitlists</a:t>
            </a:r>
          </a:p>
          <a:p>
            <a:pPr marL="342900" indent="-342900" rtl="0" fontAlgn="base">
              <a:lnSpc>
                <a:spcPct val="150000"/>
              </a:lnSpc>
              <a:buFont typeface="Arial" panose="020B0604020202020204" pitchFamily="34" charset="0"/>
              <a:buChar char="•"/>
            </a:pPr>
            <a:r>
              <a:rPr lang="en-CA" sz="2400" b="1" i="0" u="none" strike="noStrike" kern="1200" dirty="0">
                <a:solidFill>
                  <a:schemeClr val="tx1"/>
                </a:solidFill>
                <a:effectLst/>
                <a:latin typeface="+mn-lt"/>
                <a:ea typeface="+mn-ea"/>
                <a:cs typeface="+mn-cs"/>
              </a:rPr>
              <a:t>Through United Way’s 211 program, we know that the top issues experienced by community members in in Halton &amp; Hamilton include:</a:t>
            </a:r>
          </a:p>
          <a:p>
            <a:pPr marL="1257254" lvl="1" indent="-342900" rtl="0" fontAlgn="base">
              <a:lnSpc>
                <a:spcPct val="150000"/>
              </a:lnSpc>
              <a:buFont typeface="Arial" panose="020B0604020202020204" pitchFamily="34" charset="0"/>
              <a:buChar char="•"/>
            </a:pPr>
            <a:r>
              <a:rPr lang="en-CA" sz="2400" b="0" i="0" u="none" strike="noStrike" kern="1200" dirty="0">
                <a:solidFill>
                  <a:schemeClr val="tx1"/>
                </a:solidFill>
                <a:effectLst/>
                <a:latin typeface="+mn-lt"/>
                <a:ea typeface="+mn-ea"/>
                <a:cs typeface="+mn-cs"/>
              </a:rPr>
              <a:t>Housing</a:t>
            </a:r>
          </a:p>
          <a:p>
            <a:pPr marL="1257254" lvl="1" indent="-342900" rtl="0" fontAlgn="base">
              <a:lnSpc>
                <a:spcPct val="150000"/>
              </a:lnSpc>
              <a:buFont typeface="Arial" panose="020B0604020202020204" pitchFamily="34" charset="0"/>
              <a:buChar char="•"/>
            </a:pPr>
            <a:r>
              <a:rPr lang="en-CA" sz="2400" b="0" i="0" u="none" strike="noStrike" kern="1200" dirty="0">
                <a:solidFill>
                  <a:schemeClr val="tx1"/>
                </a:solidFill>
                <a:effectLst/>
                <a:latin typeface="+mn-lt"/>
                <a:ea typeface="+mn-ea"/>
                <a:cs typeface="+mn-cs"/>
              </a:rPr>
              <a:t>Health and mental health</a:t>
            </a:r>
          </a:p>
          <a:p>
            <a:pPr marL="1257254" lvl="1" indent="-342900" rtl="0" fontAlgn="base">
              <a:lnSpc>
                <a:spcPct val="150000"/>
              </a:lnSpc>
              <a:buFont typeface="Arial" panose="020B0604020202020204" pitchFamily="34" charset="0"/>
              <a:buChar char="•"/>
            </a:pPr>
            <a:r>
              <a:rPr lang="en-CA" sz="2400" b="0" i="0" u="none" strike="noStrike" kern="1200" dirty="0">
                <a:solidFill>
                  <a:schemeClr val="tx1"/>
                </a:solidFill>
                <a:effectLst/>
                <a:latin typeface="+mn-lt"/>
                <a:ea typeface="+mn-ea"/>
                <a:cs typeface="+mn-cs"/>
              </a:rPr>
              <a:t>Substance use, legal, and safety concerns</a:t>
            </a:r>
          </a:p>
          <a:p>
            <a:pPr marL="1257254" lvl="1" indent="-342900" rtl="0" fontAlgn="base">
              <a:lnSpc>
                <a:spcPct val="150000"/>
              </a:lnSpc>
              <a:buFont typeface="Arial" panose="020B0604020202020204" pitchFamily="34" charset="0"/>
              <a:buChar char="•"/>
            </a:pPr>
            <a:r>
              <a:rPr lang="en-CA" sz="2400" b="0" i="0" u="none" strike="noStrike" kern="1200" dirty="0">
                <a:solidFill>
                  <a:schemeClr val="tx1"/>
                </a:solidFill>
                <a:effectLst/>
                <a:latin typeface="+mn-lt"/>
                <a:ea typeface="+mn-ea"/>
                <a:cs typeface="+mn-cs"/>
              </a:rPr>
              <a:t>Access to information and navigation support</a:t>
            </a:r>
          </a:p>
          <a:p>
            <a:pPr marL="342900" indent="-342900" rtl="0" fontAlgn="base">
              <a:lnSpc>
                <a:spcPct val="150000"/>
              </a:lnSpc>
              <a:buFont typeface="Arial" panose="020B0604020202020204" pitchFamily="34" charset="0"/>
              <a:buChar char="•"/>
            </a:pPr>
            <a:r>
              <a:rPr lang="en-CA" sz="2400" b="0" i="0" u="none" strike="noStrike" kern="1200" dirty="0">
                <a:solidFill>
                  <a:schemeClr val="tx1"/>
                </a:solidFill>
                <a:effectLst/>
                <a:latin typeface="+mn-lt"/>
                <a:ea typeface="+mn-ea"/>
                <a:cs typeface="+mn-cs"/>
              </a:rPr>
              <a:t>United Way is focused on </a:t>
            </a:r>
            <a:r>
              <a:rPr lang="en-CA" sz="2400" b="1" i="0" u="none" strike="noStrike" kern="1200" dirty="0">
                <a:solidFill>
                  <a:schemeClr val="tx1"/>
                </a:solidFill>
                <a:effectLst/>
                <a:latin typeface="+mn-lt"/>
                <a:ea typeface="+mn-ea"/>
                <a:cs typeface="+mn-cs"/>
              </a:rPr>
              <a:t>action</a:t>
            </a:r>
            <a:r>
              <a:rPr lang="en-CA" sz="2400" b="0" i="0" u="none" strike="noStrike" kern="1200" dirty="0">
                <a:solidFill>
                  <a:schemeClr val="tx1"/>
                </a:solidFill>
                <a:effectLst/>
                <a:latin typeface="+mn-lt"/>
                <a:ea typeface="+mn-ea"/>
                <a:cs typeface="+mn-cs"/>
              </a:rPr>
              <a:t> - stabilizing programs, reducing barriers, and ensuring help is available when and where it’s needed most.</a:t>
            </a:r>
          </a:p>
          <a:p>
            <a:pPr marL="342900" indent="-342900" rtl="0" fontAlgn="base">
              <a:lnSpc>
                <a:spcPct val="150000"/>
              </a:lnSpc>
              <a:buFont typeface="Arial" panose="020B0604020202020204" pitchFamily="34" charset="0"/>
              <a:buChar char="•"/>
            </a:pPr>
            <a:r>
              <a:rPr lang="en-CA" sz="2400" b="0" i="0" u="none" strike="noStrike" kern="1200" dirty="0">
                <a:solidFill>
                  <a:schemeClr val="tx1"/>
                </a:solidFill>
                <a:effectLst/>
                <a:latin typeface="+mn-lt"/>
                <a:ea typeface="+mn-ea"/>
                <a:cs typeface="+mn-cs"/>
              </a:rPr>
              <a:t>United in ACTION, we’re creating a future where everyone in our community has the support to move forward.</a:t>
            </a:r>
          </a:p>
          <a:p>
            <a:endParaRPr lang="en-US" dirty="0"/>
          </a:p>
        </p:txBody>
      </p:sp>
      <p:sp>
        <p:nvSpPr>
          <p:cNvPr id="4" name="Slide Number Placeholder 3"/>
          <p:cNvSpPr>
            <a:spLocks noGrp="1"/>
          </p:cNvSpPr>
          <p:nvPr>
            <p:ph type="sldNum" sz="quarter" idx="5"/>
          </p:nvPr>
        </p:nvSpPr>
        <p:spPr/>
        <p:txBody>
          <a:bodyPr/>
          <a:lstStyle/>
          <a:p>
            <a:fld id="{496C0A30-EC11-6049-9FE9-CAABA0247D76}" type="slidenum">
              <a:rPr lang="en-US" smtClean="0"/>
              <a:t>3</a:t>
            </a:fld>
            <a:endParaRPr lang="en-US"/>
          </a:p>
        </p:txBody>
      </p:sp>
    </p:spTree>
    <p:extLst>
      <p:ext uri="{BB962C8B-B14F-4D97-AF65-F5344CB8AC3E}">
        <p14:creationId xmlns:p14="http://schemas.microsoft.com/office/powerpoint/2010/main" val="525171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2400" b="1" i="0" u="none" strike="noStrike" kern="1200" dirty="0">
                <a:solidFill>
                  <a:schemeClr val="tx1"/>
                </a:solidFill>
                <a:effectLst/>
                <a:latin typeface="+mn-lt"/>
                <a:ea typeface="+mn-ea"/>
                <a:cs typeface="+mn-cs"/>
              </a:rPr>
              <a:t>United Way’s Network of Support</a:t>
            </a:r>
            <a:endParaRPr lang="en-CA" b="0" dirty="0">
              <a:effectLst/>
            </a:endParaRPr>
          </a:p>
          <a:p>
            <a:pPr marL="342900" indent="-342900" rtl="0" fontAlgn="base">
              <a:buFont typeface="Arial" panose="020B0604020202020204" pitchFamily="34" charset="0"/>
              <a:buChar char="•"/>
            </a:pPr>
            <a:r>
              <a:rPr lang="en-CA" sz="2400" b="0" i="0" u="none" strike="noStrike" kern="1200" dirty="0">
                <a:solidFill>
                  <a:schemeClr val="tx1"/>
                </a:solidFill>
                <a:effectLst/>
                <a:latin typeface="+mn-lt"/>
                <a:ea typeface="+mn-ea"/>
                <a:cs typeface="+mn-cs"/>
              </a:rPr>
              <a:t>When people in our community reach out for help, they often need more than one kind of support, and that’s where United Way’s network of support comes in.</a:t>
            </a:r>
          </a:p>
          <a:p>
            <a:pPr marL="342900" indent="-342900" rtl="0" fontAlgn="base">
              <a:buFont typeface="Arial" panose="020B0604020202020204" pitchFamily="34" charset="0"/>
              <a:buChar char="•"/>
            </a:pPr>
            <a:r>
              <a:rPr lang="en-CA" sz="2400" b="0" i="0" u="none" strike="noStrike" kern="1200" dirty="0">
                <a:solidFill>
                  <a:schemeClr val="tx1"/>
                </a:solidFill>
                <a:effectLst/>
                <a:latin typeface="+mn-lt"/>
                <a:ea typeface="+mn-ea"/>
                <a:cs typeface="+mn-cs"/>
              </a:rPr>
              <a:t>United Way serves as the backbone of this network, connecting people, programs, and partners to deliver holistic support where it’s needed most.</a:t>
            </a:r>
          </a:p>
          <a:p>
            <a:pPr marL="342900" indent="-342900" rtl="0" fontAlgn="base">
              <a:buFont typeface="Arial" panose="020B0604020202020204" pitchFamily="34" charset="0"/>
              <a:buChar char="•"/>
            </a:pPr>
            <a:r>
              <a:rPr lang="en-CA" sz="2400" b="0" i="0" u="none" strike="noStrike" kern="1200" dirty="0">
                <a:solidFill>
                  <a:schemeClr val="tx1"/>
                </a:solidFill>
                <a:effectLst/>
                <a:latin typeface="+mn-lt"/>
                <a:ea typeface="+mn-ea"/>
                <a:cs typeface="+mn-cs"/>
              </a:rPr>
              <a:t>We bring together agency leaders, community experts, and donors to strengthen services, build leadership, and drive collective impact.</a:t>
            </a:r>
          </a:p>
          <a:p>
            <a:pPr marL="342900" indent="-342900" rtl="0" fontAlgn="base">
              <a:buFont typeface="Arial" panose="020B0604020202020204" pitchFamily="34" charset="0"/>
              <a:buChar char="•"/>
            </a:pPr>
            <a:r>
              <a:rPr lang="en-CA" sz="2400" b="0" i="0" u="none" strike="noStrike" kern="1200" dirty="0">
                <a:solidFill>
                  <a:schemeClr val="tx1"/>
                </a:solidFill>
                <a:effectLst/>
                <a:latin typeface="+mn-lt"/>
                <a:ea typeface="+mn-ea"/>
                <a:cs typeface="+mn-cs"/>
              </a:rPr>
              <a:t>Through collaboration, United Way helps create integrated services that meet the unique and complex needs of local residents.</a:t>
            </a:r>
          </a:p>
          <a:p>
            <a:pPr marL="342900" indent="-342900" rtl="0" fontAlgn="base">
              <a:buFont typeface="Arial" panose="020B0604020202020204" pitchFamily="34" charset="0"/>
              <a:buChar char="•"/>
            </a:pPr>
            <a:r>
              <a:rPr lang="en-CA" sz="2400" b="0" i="0" u="none" strike="noStrike" kern="1200" dirty="0">
                <a:solidFill>
                  <a:schemeClr val="tx1"/>
                </a:solidFill>
                <a:effectLst/>
                <a:latin typeface="+mn-lt"/>
                <a:ea typeface="+mn-ea"/>
                <a:cs typeface="+mn-cs"/>
              </a:rPr>
              <a:t>By investing in innovation and capacity-building for frontline agencies, United Way helps our community respond to challenges faster and more effectively.</a:t>
            </a:r>
          </a:p>
          <a:p>
            <a:pPr marL="342900" indent="-342900" rtl="0" fontAlgn="base">
              <a:buFont typeface="Arial" panose="020B0604020202020204" pitchFamily="34" charset="0"/>
              <a:buChar char="•"/>
            </a:pPr>
            <a:r>
              <a:rPr lang="en-CA" sz="2400" b="0" i="0" u="none" strike="noStrike" kern="1200" dirty="0">
                <a:solidFill>
                  <a:schemeClr val="tx1"/>
                </a:solidFill>
                <a:effectLst/>
                <a:latin typeface="+mn-lt"/>
                <a:ea typeface="+mn-ea"/>
                <a:cs typeface="+mn-cs"/>
              </a:rPr>
              <a:t>This is what it means to be United in ACTION - working together to drive meaningful, lasting change.</a:t>
            </a:r>
          </a:p>
          <a:p>
            <a:endParaRPr lang="en-US" dirty="0"/>
          </a:p>
        </p:txBody>
      </p:sp>
      <p:sp>
        <p:nvSpPr>
          <p:cNvPr id="4" name="Slide Number Placeholder 3"/>
          <p:cNvSpPr>
            <a:spLocks noGrp="1"/>
          </p:cNvSpPr>
          <p:nvPr>
            <p:ph type="sldNum" sz="quarter" idx="5"/>
          </p:nvPr>
        </p:nvSpPr>
        <p:spPr/>
        <p:txBody>
          <a:bodyPr/>
          <a:lstStyle/>
          <a:p>
            <a:fld id="{496C0A30-EC11-6049-9FE9-CAABA0247D76}" type="slidenum">
              <a:rPr lang="en-US" smtClean="0"/>
              <a:t>4</a:t>
            </a:fld>
            <a:endParaRPr lang="en-US"/>
          </a:p>
        </p:txBody>
      </p:sp>
    </p:spTree>
    <p:extLst>
      <p:ext uri="{BB962C8B-B14F-4D97-AF65-F5344CB8AC3E}">
        <p14:creationId xmlns:p14="http://schemas.microsoft.com/office/powerpoint/2010/main" val="3151613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2400" b="1" i="0" u="none" strike="noStrike" kern="1200" dirty="0">
                <a:solidFill>
                  <a:schemeClr val="tx1"/>
                </a:solidFill>
                <a:effectLst/>
                <a:latin typeface="+mn-lt"/>
                <a:ea typeface="+mn-ea"/>
                <a:cs typeface="+mn-cs"/>
              </a:rPr>
              <a:t>United Way’s Investment Pillars</a:t>
            </a:r>
            <a:endParaRPr lang="en-CA" b="0" dirty="0">
              <a:effectLst/>
            </a:endParaRPr>
          </a:p>
          <a:p>
            <a:pPr marL="342900" indent="-342900" rtl="0" fontAlgn="base">
              <a:buFont typeface="Arial" panose="020B0604020202020204" pitchFamily="34" charset="0"/>
              <a:buChar char="•"/>
            </a:pPr>
            <a:r>
              <a:rPr lang="en-CA" sz="2400" b="0" i="0" u="none" strike="noStrike" kern="1200" dirty="0">
                <a:solidFill>
                  <a:schemeClr val="tx1"/>
                </a:solidFill>
                <a:effectLst/>
                <a:latin typeface="+mn-lt"/>
                <a:ea typeface="+mn-ea"/>
                <a:cs typeface="+mn-cs"/>
              </a:rPr>
              <a:t>United Way Halton &amp; Hamilton invests in solutions that tackle some of the most pressing and complex social issues facing our region.</a:t>
            </a:r>
          </a:p>
          <a:p>
            <a:pPr marL="342900" indent="-342900" rtl="0" fontAlgn="base">
              <a:buFont typeface="Arial" panose="020B0604020202020204" pitchFamily="34" charset="0"/>
              <a:buChar char="•"/>
            </a:pPr>
            <a:r>
              <a:rPr lang="en-CA" sz="2400" b="1" i="0" u="none" strike="noStrike" kern="1200" dirty="0">
                <a:solidFill>
                  <a:schemeClr val="tx1"/>
                </a:solidFill>
                <a:effectLst/>
                <a:latin typeface="+mn-lt"/>
                <a:ea typeface="+mn-ea"/>
                <a:cs typeface="+mn-cs"/>
              </a:rPr>
              <a:t>Our work is focused across three key investment pillars:</a:t>
            </a:r>
          </a:p>
          <a:p>
            <a:pPr marL="1371554" lvl="1" indent="-457200" rtl="0" fontAlgn="base">
              <a:buFont typeface="+mj-lt"/>
              <a:buAutoNum type="arabicPeriod"/>
            </a:pPr>
            <a:r>
              <a:rPr lang="en-CA" sz="2400" b="1" i="0" u="none" strike="noStrike" kern="1200" dirty="0">
                <a:solidFill>
                  <a:schemeClr val="tx1"/>
                </a:solidFill>
                <a:effectLst/>
                <a:latin typeface="+mn-lt"/>
                <a:ea typeface="+mn-ea"/>
                <a:cs typeface="+mn-cs"/>
              </a:rPr>
              <a:t>Poverty to Possibility</a:t>
            </a:r>
            <a:r>
              <a:rPr lang="en-CA" sz="2400" b="0" i="0" u="none" strike="noStrike" kern="1200" dirty="0">
                <a:solidFill>
                  <a:schemeClr val="tx1"/>
                </a:solidFill>
                <a:effectLst/>
                <a:latin typeface="+mn-lt"/>
                <a:ea typeface="+mn-ea"/>
                <a:cs typeface="+mn-cs"/>
              </a:rPr>
              <a:t> – Helping people meet their basic needs, find stable housing, build financial independence, and gain access to employment opportunities.</a:t>
            </a:r>
          </a:p>
          <a:p>
            <a:pPr marL="1371554" lvl="1" indent="-457200" rtl="0" fontAlgn="base">
              <a:buFont typeface="+mj-lt"/>
              <a:buAutoNum type="arabicPeriod"/>
            </a:pPr>
            <a:r>
              <a:rPr lang="en-CA" sz="2400" b="1" i="0" u="none" strike="noStrike" kern="1200" dirty="0">
                <a:solidFill>
                  <a:schemeClr val="tx1"/>
                </a:solidFill>
                <a:effectLst/>
                <a:latin typeface="+mn-lt"/>
                <a:ea typeface="+mn-ea"/>
                <a:cs typeface="+mn-cs"/>
              </a:rPr>
              <a:t>All That Kids Can Be</a:t>
            </a:r>
            <a:r>
              <a:rPr lang="en-CA" sz="2400" b="0" i="0" u="none" strike="noStrike" kern="1200" dirty="0">
                <a:solidFill>
                  <a:schemeClr val="tx1"/>
                </a:solidFill>
                <a:effectLst/>
                <a:latin typeface="+mn-lt"/>
                <a:ea typeface="+mn-ea"/>
                <a:cs typeface="+mn-cs"/>
              </a:rPr>
              <a:t> – Supporting children and youth through mentorship, mental health services, school-based programs, and resources that help them reach their full potential.</a:t>
            </a:r>
          </a:p>
          <a:p>
            <a:pPr marL="1371554" lvl="1" indent="-457200" rtl="0" fontAlgn="base">
              <a:buFont typeface="+mj-lt"/>
              <a:buAutoNum type="arabicPeriod"/>
            </a:pPr>
            <a:r>
              <a:rPr lang="en-CA" sz="2400" b="1" i="0" u="none" strike="noStrike" kern="1200" dirty="0">
                <a:solidFill>
                  <a:schemeClr val="tx1"/>
                </a:solidFill>
                <a:effectLst/>
                <a:latin typeface="+mn-lt"/>
                <a:ea typeface="+mn-ea"/>
                <a:cs typeface="+mn-cs"/>
              </a:rPr>
              <a:t>Healthy People, Strong Communities</a:t>
            </a:r>
            <a:r>
              <a:rPr lang="en-CA" sz="2400" b="0" i="0" u="none" strike="noStrike" kern="1200" dirty="0">
                <a:solidFill>
                  <a:schemeClr val="tx1"/>
                </a:solidFill>
                <a:effectLst/>
                <a:latin typeface="+mn-lt"/>
                <a:ea typeface="+mn-ea"/>
                <a:cs typeface="+mn-cs"/>
              </a:rPr>
              <a:t> – Creating safe, inclusive communities by investing in mental health supports, senior care, newcomer services, and programs that reduce social isolation.</a:t>
            </a:r>
          </a:p>
          <a:p>
            <a:pPr marL="342900" indent="-342900" rtl="0" fontAlgn="base">
              <a:buFont typeface="Arial" panose="020B0604020202020204" pitchFamily="34" charset="0"/>
              <a:buChar char="•"/>
            </a:pPr>
            <a:r>
              <a:rPr lang="en-CA" sz="2400" b="0" i="0" u="none" strike="noStrike" kern="1200" dirty="0">
                <a:solidFill>
                  <a:schemeClr val="tx1"/>
                </a:solidFill>
                <a:effectLst/>
                <a:latin typeface="+mn-lt"/>
                <a:ea typeface="+mn-ea"/>
                <a:cs typeface="+mn-cs"/>
              </a:rPr>
              <a:t>These aren’t one-off solutions. They’re connected efforts that support people at every stage of life—from offering parenting support at local resource centres, to helping seniors feel valued and included, to making sure no one is left behind.</a:t>
            </a:r>
          </a:p>
          <a:p>
            <a:pPr marL="342900" indent="-342900" rtl="0" fontAlgn="base">
              <a:buFont typeface="Arial" panose="020B0604020202020204" pitchFamily="34" charset="0"/>
              <a:buChar char="•"/>
            </a:pPr>
            <a:r>
              <a:rPr lang="en-CA" sz="2400" b="0" i="0" u="none" strike="noStrike" kern="1200" dirty="0">
                <a:solidFill>
                  <a:schemeClr val="tx1"/>
                </a:solidFill>
                <a:effectLst/>
                <a:latin typeface="+mn-lt"/>
                <a:ea typeface="+mn-ea"/>
                <a:cs typeface="+mn-cs"/>
              </a:rPr>
              <a:t>This approach ensures every gift goes to work where it’s needed most, building stronger communities and creating lasting change.</a:t>
            </a:r>
          </a:p>
          <a:p>
            <a:endParaRPr lang="en-US" dirty="0"/>
          </a:p>
        </p:txBody>
      </p:sp>
      <p:sp>
        <p:nvSpPr>
          <p:cNvPr id="4" name="Slide Number Placeholder 3"/>
          <p:cNvSpPr>
            <a:spLocks noGrp="1"/>
          </p:cNvSpPr>
          <p:nvPr>
            <p:ph type="sldNum" sz="quarter" idx="5"/>
          </p:nvPr>
        </p:nvSpPr>
        <p:spPr/>
        <p:txBody>
          <a:bodyPr/>
          <a:lstStyle/>
          <a:p>
            <a:fld id="{496C0A30-EC11-6049-9FE9-CAABA0247D76}" type="slidenum">
              <a:rPr lang="en-US" smtClean="0"/>
              <a:t>6</a:t>
            </a:fld>
            <a:endParaRPr lang="en-US"/>
          </a:p>
        </p:txBody>
      </p:sp>
    </p:spTree>
    <p:extLst>
      <p:ext uri="{BB962C8B-B14F-4D97-AF65-F5344CB8AC3E}">
        <p14:creationId xmlns:p14="http://schemas.microsoft.com/office/powerpoint/2010/main" val="3878968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2400" b="1" i="0" u="none" strike="noStrike" kern="1200" dirty="0">
                <a:solidFill>
                  <a:schemeClr val="tx1"/>
                </a:solidFill>
                <a:effectLst/>
                <a:latin typeface="+mn-lt"/>
                <a:ea typeface="+mn-ea"/>
                <a:cs typeface="+mn-cs"/>
              </a:rPr>
              <a:t>Poverty to Possibility</a:t>
            </a:r>
            <a:endParaRPr lang="en-CA" b="0" dirty="0">
              <a:effectLst/>
            </a:endParaRPr>
          </a:p>
          <a:p>
            <a:pPr marL="342900" indent="-342900" rtl="0" fontAlgn="base">
              <a:buFont typeface="Arial" panose="020B0604020202020204" pitchFamily="34" charset="0"/>
              <a:buChar char="•"/>
            </a:pPr>
            <a:r>
              <a:rPr lang="en-CA" sz="2400" b="0" i="0" u="none" strike="noStrike" kern="1200" dirty="0">
                <a:solidFill>
                  <a:schemeClr val="tx1"/>
                </a:solidFill>
                <a:effectLst/>
                <a:latin typeface="+mn-lt"/>
                <a:ea typeface="+mn-ea"/>
                <a:cs typeface="+mn-cs"/>
              </a:rPr>
              <a:t>Across Halton and Hamilton, affordability continues to be one of the most urgent and complex challenges facing individuals and families.</a:t>
            </a:r>
          </a:p>
          <a:p>
            <a:pPr marL="342900" indent="-342900" rtl="0" fontAlgn="base">
              <a:buFont typeface="Arial" panose="020B0604020202020204" pitchFamily="34" charset="0"/>
              <a:buChar char="•"/>
            </a:pPr>
            <a:r>
              <a:rPr lang="en-CA" sz="2400" b="0" i="0" u="none" strike="noStrike" kern="1200" dirty="0">
                <a:solidFill>
                  <a:schemeClr val="tx1"/>
                </a:solidFill>
                <a:effectLst/>
                <a:latin typeface="+mn-lt"/>
                <a:ea typeface="+mn-ea"/>
                <a:cs typeface="+mn-cs"/>
              </a:rPr>
              <a:t>Soaring housing costs, inflation, and job insecurity are pushing more people to the edge. Many are having to make impossible choices between paying rent and buying groceries.</a:t>
            </a:r>
          </a:p>
          <a:p>
            <a:pPr marL="342900" indent="-342900" rtl="0" fontAlgn="base">
              <a:buFont typeface="Arial" panose="020B0604020202020204" pitchFamily="34" charset="0"/>
              <a:buChar char="•"/>
            </a:pPr>
            <a:r>
              <a:rPr lang="en-CA" sz="2400" b="0" i="0" u="none" strike="noStrike" kern="1200" dirty="0">
                <a:solidFill>
                  <a:schemeClr val="tx1"/>
                </a:solidFill>
                <a:effectLst/>
                <a:latin typeface="+mn-lt"/>
                <a:ea typeface="+mn-ea"/>
                <a:cs typeface="+mn-cs"/>
              </a:rPr>
              <a:t>1 in 6 people in Hamilton now live in poverty, and in Halton, the number of individuals accessing food banks has increased by over 40% in just one year.</a:t>
            </a:r>
          </a:p>
          <a:p>
            <a:pPr marL="342900" indent="-342900" rtl="0" fontAlgn="base">
              <a:buFont typeface="Arial" panose="020B0604020202020204" pitchFamily="34" charset="0"/>
              <a:buChar char="•"/>
            </a:pPr>
            <a:r>
              <a:rPr lang="en-CA" sz="2400" b="0" i="0" u="none" strike="noStrike" kern="1200" dirty="0">
                <a:solidFill>
                  <a:schemeClr val="tx1"/>
                </a:solidFill>
                <a:effectLst/>
                <a:latin typeface="+mn-lt"/>
                <a:ea typeface="+mn-ea"/>
                <a:cs typeface="+mn-cs"/>
              </a:rPr>
              <a:t>These pressures are felt most deeply by low-income families, newcomers, women-led households, and individuals with disabilities.</a:t>
            </a:r>
          </a:p>
          <a:p>
            <a:pPr marL="342900" indent="-342900" rtl="0" fontAlgn="base">
              <a:buFont typeface="Arial" panose="020B0604020202020204" pitchFamily="34" charset="0"/>
              <a:buChar char="•"/>
            </a:pPr>
            <a:r>
              <a:rPr lang="en-CA" sz="2400" b="0" i="0" u="none" strike="noStrike" kern="1200" dirty="0">
                <a:solidFill>
                  <a:schemeClr val="tx1"/>
                </a:solidFill>
                <a:effectLst/>
                <a:latin typeface="+mn-lt"/>
                <a:ea typeface="+mn-ea"/>
                <a:cs typeface="+mn-cs"/>
              </a:rPr>
              <a:t>Through United Way’s investments in this area, your support helps ensure people can access food, shelter, employment services, financial literacy programs, and other vital supports to move toward stability and independence.</a:t>
            </a:r>
          </a:p>
          <a:p>
            <a:pPr marL="0" indent="0" rtl="0" fontAlgn="base">
              <a:buFont typeface="Arial" panose="020B0604020202020204" pitchFamily="34" charset="0"/>
              <a:buNone/>
            </a:pPr>
            <a:endParaRPr lang="en-CA" sz="2400" b="1" i="0" u="none" strike="noStrike" kern="1200" dirty="0">
              <a:solidFill>
                <a:schemeClr val="tx1"/>
              </a:solidFill>
              <a:effectLst/>
              <a:latin typeface="+mn-lt"/>
              <a:ea typeface="+mn-ea"/>
              <a:cs typeface="+mn-cs"/>
            </a:endParaRPr>
          </a:p>
          <a:p>
            <a:pPr marL="0" indent="0" rtl="0" fontAlgn="base">
              <a:buFont typeface="Arial" panose="020B0604020202020204" pitchFamily="34" charset="0"/>
              <a:buNone/>
            </a:pPr>
            <a:r>
              <a:rPr lang="en-CA" sz="2400" b="1" i="0" u="none" strike="noStrike" kern="1200" dirty="0">
                <a:solidFill>
                  <a:schemeClr val="tx1"/>
                </a:solidFill>
                <a:effectLst/>
                <a:latin typeface="+mn-lt"/>
                <a:ea typeface="+mn-ea"/>
                <a:cs typeface="+mn-cs"/>
              </a:rPr>
              <a:t>Thanks to your support last year:</a:t>
            </a:r>
            <a:endParaRPr lang="en-CA" b="0" dirty="0">
              <a:effectLst/>
            </a:endParaRPr>
          </a:p>
          <a:p>
            <a:pPr marL="342900" indent="-342900" rtl="0" fontAlgn="base">
              <a:buFont typeface="Arial" panose="020B0604020202020204" pitchFamily="34" charset="0"/>
              <a:buChar char="•"/>
            </a:pPr>
            <a:r>
              <a:rPr lang="en-CA" sz="2400" b="1" i="0" u="none" strike="noStrike" kern="1200" dirty="0">
                <a:solidFill>
                  <a:schemeClr val="tx1"/>
                </a:solidFill>
                <a:effectLst/>
                <a:latin typeface="+mn-lt"/>
                <a:ea typeface="+mn-ea"/>
                <a:cs typeface="+mn-cs"/>
              </a:rPr>
              <a:t>43,149 people</a:t>
            </a:r>
            <a:r>
              <a:rPr lang="en-CA" sz="2400" b="0" i="0" u="none" strike="noStrike" kern="1200" dirty="0">
                <a:solidFill>
                  <a:schemeClr val="tx1"/>
                </a:solidFill>
                <a:effectLst/>
                <a:latin typeface="+mn-lt"/>
                <a:ea typeface="+mn-ea"/>
                <a:cs typeface="+mn-cs"/>
              </a:rPr>
              <a:t> experienced increased food security</a:t>
            </a:r>
          </a:p>
          <a:p>
            <a:pPr marL="342900" indent="-342900" rtl="0" fontAlgn="base">
              <a:buFont typeface="Arial" panose="020B0604020202020204" pitchFamily="34" charset="0"/>
              <a:buChar char="•"/>
            </a:pPr>
            <a:r>
              <a:rPr lang="en-CA" sz="2400" b="1" i="0" u="none" strike="noStrike" kern="1200" dirty="0">
                <a:solidFill>
                  <a:schemeClr val="tx1"/>
                </a:solidFill>
                <a:effectLst/>
                <a:latin typeface="+mn-lt"/>
                <a:ea typeface="+mn-ea"/>
                <a:cs typeface="+mn-cs"/>
              </a:rPr>
              <a:t>26,134 individuals</a:t>
            </a:r>
            <a:r>
              <a:rPr lang="en-CA" sz="2400" b="0" i="0" u="none" strike="noStrike" kern="1200" dirty="0">
                <a:solidFill>
                  <a:schemeClr val="tx1"/>
                </a:solidFill>
                <a:effectLst/>
                <a:latin typeface="+mn-lt"/>
                <a:ea typeface="+mn-ea"/>
                <a:cs typeface="+mn-cs"/>
              </a:rPr>
              <a:t> worked toward financial stability</a:t>
            </a:r>
          </a:p>
          <a:p>
            <a:pPr marL="342900" indent="-342900" rtl="0" fontAlgn="base">
              <a:buFont typeface="Arial" panose="020B0604020202020204" pitchFamily="34" charset="0"/>
              <a:buChar char="•"/>
            </a:pPr>
            <a:r>
              <a:rPr lang="en-CA" sz="2400" b="1" i="0" u="none" strike="noStrike" kern="1200" dirty="0">
                <a:solidFill>
                  <a:schemeClr val="tx1"/>
                </a:solidFill>
                <a:effectLst/>
                <a:latin typeface="+mn-lt"/>
                <a:ea typeface="+mn-ea"/>
                <a:cs typeface="+mn-cs"/>
              </a:rPr>
              <a:t>3,630 people</a:t>
            </a:r>
            <a:r>
              <a:rPr lang="en-CA" sz="2400" b="0" i="0" u="none" strike="noStrike" kern="1200" dirty="0">
                <a:solidFill>
                  <a:schemeClr val="tx1"/>
                </a:solidFill>
                <a:effectLst/>
                <a:latin typeface="+mn-lt"/>
                <a:ea typeface="+mn-ea"/>
                <a:cs typeface="+mn-cs"/>
              </a:rPr>
              <a:t> were connected to employment training and skill-building opportunities</a:t>
            </a:r>
          </a:p>
          <a:p>
            <a:pPr rtl="0" fontAlgn="base"/>
            <a:endParaRPr lang="en-CA" sz="2400" b="0" i="0" u="none" strike="noStrike" kern="1200" dirty="0">
              <a:solidFill>
                <a:schemeClr val="tx1"/>
              </a:solidFill>
              <a:effectLst/>
              <a:latin typeface="+mn-lt"/>
              <a:ea typeface="+mn-ea"/>
              <a:cs typeface="+mn-cs"/>
            </a:endParaRPr>
          </a:p>
          <a:p>
            <a:pPr rtl="0"/>
            <a:r>
              <a:rPr lang="en-CA" sz="2400" b="0" i="0" u="none" strike="noStrike" kern="1200" dirty="0">
                <a:solidFill>
                  <a:schemeClr val="tx1"/>
                </a:solidFill>
                <a:effectLst/>
                <a:latin typeface="+mn-lt"/>
                <a:ea typeface="+mn-ea"/>
                <a:cs typeface="+mn-cs"/>
              </a:rPr>
              <a:t>United Way Halton &amp; Hamilton is not just responding to crisis, it’s helping people build pathways out of poverty. Together, we’re making long-term change possible.</a:t>
            </a:r>
            <a:endParaRPr lang="en-CA" b="0" dirty="0">
              <a:effectLst/>
            </a:endParaRPr>
          </a:p>
          <a:p>
            <a:br>
              <a:rPr lang="en-CA" dirty="0"/>
            </a:br>
            <a:endParaRPr lang="en-US" dirty="0"/>
          </a:p>
        </p:txBody>
      </p:sp>
      <p:sp>
        <p:nvSpPr>
          <p:cNvPr id="4" name="Slide Number Placeholder 3"/>
          <p:cNvSpPr>
            <a:spLocks noGrp="1"/>
          </p:cNvSpPr>
          <p:nvPr>
            <p:ph type="sldNum" sz="quarter" idx="5"/>
          </p:nvPr>
        </p:nvSpPr>
        <p:spPr/>
        <p:txBody>
          <a:bodyPr/>
          <a:lstStyle/>
          <a:p>
            <a:fld id="{496C0A30-EC11-6049-9FE9-CAABA0247D76}" type="slidenum">
              <a:rPr lang="en-US" smtClean="0"/>
              <a:t>7</a:t>
            </a:fld>
            <a:endParaRPr lang="en-US"/>
          </a:p>
        </p:txBody>
      </p:sp>
    </p:spTree>
    <p:extLst>
      <p:ext uri="{BB962C8B-B14F-4D97-AF65-F5344CB8AC3E}">
        <p14:creationId xmlns:p14="http://schemas.microsoft.com/office/powerpoint/2010/main" val="17951960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2400" b="0" i="0" u="none" strike="noStrike" kern="1200" dirty="0">
                <a:solidFill>
                  <a:schemeClr val="tx1"/>
                </a:solidFill>
                <a:effectLst/>
                <a:latin typeface="+mn-lt"/>
                <a:ea typeface="+mn-ea"/>
                <a:cs typeface="+mn-cs"/>
              </a:rPr>
              <a:t>A powerful example of moving from poverty to possibility is </a:t>
            </a:r>
            <a:r>
              <a:rPr lang="en-CA" sz="2400" b="1" i="0" u="none" strike="noStrike" kern="1200" dirty="0">
                <a:solidFill>
                  <a:schemeClr val="tx1"/>
                </a:solidFill>
                <a:effectLst/>
                <a:latin typeface="+mn-lt"/>
                <a:ea typeface="+mn-ea"/>
                <a:cs typeface="+mn-cs"/>
              </a:rPr>
              <a:t>Montanna’s</a:t>
            </a:r>
            <a:r>
              <a:rPr lang="en-CA" sz="2400" b="0" i="0" u="none" strike="noStrike" kern="1200" dirty="0">
                <a:solidFill>
                  <a:schemeClr val="tx1"/>
                </a:solidFill>
                <a:effectLst/>
                <a:latin typeface="+mn-lt"/>
                <a:ea typeface="+mn-ea"/>
                <a:cs typeface="+mn-cs"/>
              </a:rPr>
              <a:t> story.</a:t>
            </a:r>
          </a:p>
          <a:p>
            <a:pPr rtl="0"/>
            <a:endParaRPr lang="en-CA" b="0" dirty="0">
              <a:effectLst/>
            </a:endParaRPr>
          </a:p>
          <a:p>
            <a:pPr rtl="0"/>
            <a:r>
              <a:rPr lang="en-CA" sz="2400" b="0" i="0" u="none" strike="noStrike" kern="1200" dirty="0">
                <a:solidFill>
                  <a:schemeClr val="tx1"/>
                </a:solidFill>
                <a:effectLst/>
                <a:latin typeface="+mn-lt"/>
                <a:ea typeface="+mn-ea"/>
                <a:cs typeface="+mn-cs"/>
              </a:rPr>
              <a:t>At just 18, Montanna was pregnant, alone, and had nowhere to turn. Without a safe place to stay or support system to lean on, she was referred to a United Way–supported residential program, one that became her lifeline.</a:t>
            </a:r>
            <a:endParaRPr lang="en-CA" b="0" dirty="0">
              <a:effectLst/>
            </a:endParaRPr>
          </a:p>
          <a:p>
            <a:pPr rtl="0"/>
            <a:endParaRPr lang="en-CA" sz="2400" b="0" i="0" u="none" strike="noStrike" kern="1200" dirty="0">
              <a:solidFill>
                <a:schemeClr val="tx1"/>
              </a:solidFill>
              <a:effectLst/>
              <a:latin typeface="+mn-lt"/>
              <a:ea typeface="+mn-ea"/>
              <a:cs typeface="+mn-cs"/>
            </a:endParaRPr>
          </a:p>
          <a:p>
            <a:pPr rtl="0"/>
            <a:r>
              <a:rPr lang="en-CA" sz="2400" b="0" i="0" u="none" strike="noStrike" kern="1200" dirty="0">
                <a:solidFill>
                  <a:schemeClr val="tx1"/>
                </a:solidFill>
                <a:effectLst/>
                <a:latin typeface="+mn-lt"/>
                <a:ea typeface="+mn-ea"/>
                <a:cs typeface="+mn-cs"/>
              </a:rPr>
              <a:t>Through this program, Montanna learned essential life skills, built a strong bond with her son Cain, and achieved milestones like finishing high school, earning her driver’s license, and being accepted into college.</a:t>
            </a:r>
          </a:p>
          <a:p>
            <a:pPr rtl="0"/>
            <a:endParaRPr lang="en-CA" b="0" dirty="0">
              <a:effectLst/>
            </a:endParaRPr>
          </a:p>
          <a:p>
            <a:r>
              <a:rPr lang="en-CA" sz="2400" b="0" i="0" u="none" strike="noStrike" kern="1200" dirty="0">
                <a:solidFill>
                  <a:schemeClr val="tx1"/>
                </a:solidFill>
                <a:effectLst/>
                <a:latin typeface="+mn-lt"/>
                <a:ea typeface="+mn-ea"/>
                <a:cs typeface="+mn-cs"/>
              </a:rPr>
              <a:t>Let’s take a moment to watch </a:t>
            </a:r>
            <a:r>
              <a:rPr lang="en-CA" sz="2400" b="1" i="0" u="none" strike="noStrike" kern="1200" dirty="0">
                <a:solidFill>
                  <a:schemeClr val="tx1"/>
                </a:solidFill>
                <a:effectLst/>
                <a:latin typeface="+mn-lt"/>
                <a:ea typeface="+mn-ea"/>
                <a:cs typeface="+mn-cs"/>
              </a:rPr>
              <a:t>Montanna’s story</a:t>
            </a:r>
            <a:r>
              <a:rPr lang="en-CA" sz="2400" b="0" i="0" u="none" strike="noStrike"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496C0A30-EC11-6049-9FE9-CAABA0247D76}" type="slidenum">
              <a:rPr lang="en-US" smtClean="0"/>
              <a:t>8</a:t>
            </a:fld>
            <a:endParaRPr lang="en-US"/>
          </a:p>
        </p:txBody>
      </p:sp>
    </p:spTree>
    <p:extLst>
      <p:ext uri="{BB962C8B-B14F-4D97-AF65-F5344CB8AC3E}">
        <p14:creationId xmlns:p14="http://schemas.microsoft.com/office/powerpoint/2010/main" val="3808247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2400" b="1" i="0" u="none" strike="noStrike" kern="1200" dirty="0">
                <a:solidFill>
                  <a:schemeClr val="tx1"/>
                </a:solidFill>
                <a:effectLst/>
                <a:latin typeface="+mn-lt"/>
                <a:ea typeface="+mn-ea"/>
                <a:cs typeface="+mn-cs"/>
              </a:rPr>
              <a:t>All That Kids Can Be</a:t>
            </a:r>
            <a:endParaRPr lang="en-CA" b="1" dirty="0">
              <a:effectLst/>
            </a:endParaRPr>
          </a:p>
          <a:p>
            <a:pPr rtl="0"/>
            <a:r>
              <a:rPr lang="en-CA" sz="2400" b="0" i="0" u="none" strike="noStrike" kern="1200" dirty="0">
                <a:solidFill>
                  <a:schemeClr val="tx1"/>
                </a:solidFill>
                <a:effectLst/>
                <a:latin typeface="+mn-lt"/>
                <a:ea typeface="+mn-ea"/>
                <a:cs typeface="+mn-cs"/>
              </a:rPr>
              <a:t>Every child deserves the opportunity to thrive, but too many young people in Halton and Hamilton still lack access to the support they need.</a:t>
            </a:r>
            <a:endParaRPr lang="en-CA" b="1" dirty="0">
              <a:effectLst/>
            </a:endParaRPr>
          </a:p>
          <a:p>
            <a:pPr marL="342900" indent="-342900" rtl="0" fontAlgn="base">
              <a:buFont typeface="Arial" panose="020B0604020202020204" pitchFamily="34" charset="0"/>
              <a:buChar char="•"/>
            </a:pPr>
            <a:r>
              <a:rPr lang="en-CA" sz="2400" b="0" i="0" u="none" strike="noStrike" kern="1200" dirty="0">
                <a:solidFill>
                  <a:schemeClr val="tx1"/>
                </a:solidFill>
                <a:effectLst/>
                <a:latin typeface="+mn-lt"/>
                <a:ea typeface="+mn-ea"/>
                <a:cs typeface="+mn-cs"/>
              </a:rPr>
              <a:t>United Way is focused on early interventions that prevent the long-term impacts of childhood adversity, including dropping out of school, mental health challenges, and poverty.</a:t>
            </a:r>
          </a:p>
          <a:p>
            <a:pPr marL="342900" indent="-342900" rtl="0" fontAlgn="base">
              <a:buFont typeface="Arial" panose="020B0604020202020204" pitchFamily="34" charset="0"/>
              <a:buChar char="•"/>
            </a:pPr>
            <a:r>
              <a:rPr lang="en-CA" sz="2400" b="1" i="0" u="none" strike="noStrike" kern="1200" dirty="0">
                <a:solidFill>
                  <a:schemeClr val="tx1"/>
                </a:solidFill>
                <a:effectLst/>
                <a:latin typeface="+mn-lt"/>
                <a:ea typeface="+mn-ea"/>
                <a:cs typeface="+mn-cs"/>
              </a:rPr>
              <a:t>Thanks to your support</a:t>
            </a:r>
            <a:r>
              <a:rPr lang="en-CA" sz="2400" b="0" i="0" u="none" strike="noStrike" kern="1200" dirty="0">
                <a:solidFill>
                  <a:schemeClr val="tx1"/>
                </a:solidFill>
                <a:effectLst/>
                <a:latin typeface="+mn-lt"/>
                <a:ea typeface="+mn-ea"/>
                <a:cs typeface="+mn-cs"/>
              </a:rPr>
              <a:t>, last year:</a:t>
            </a:r>
          </a:p>
          <a:p>
            <a:pPr marL="1257254" lvl="1" indent="-342900" rtl="0" fontAlgn="base">
              <a:buFont typeface="Arial" panose="020B0604020202020204" pitchFamily="34" charset="0"/>
              <a:buChar char="•"/>
            </a:pPr>
            <a:r>
              <a:rPr lang="en-CA" sz="2400" b="1" i="0" u="none" strike="noStrike" kern="1200" dirty="0">
                <a:solidFill>
                  <a:schemeClr val="tx1"/>
                </a:solidFill>
                <a:effectLst/>
                <a:latin typeface="+mn-lt"/>
                <a:ea typeface="+mn-ea"/>
                <a:cs typeface="+mn-cs"/>
              </a:rPr>
              <a:t>100,385 children and youth</a:t>
            </a:r>
            <a:r>
              <a:rPr lang="en-CA" sz="2400" b="0" i="0" u="none" strike="noStrike" kern="1200" dirty="0">
                <a:solidFill>
                  <a:schemeClr val="tx1"/>
                </a:solidFill>
                <a:effectLst/>
                <a:latin typeface="+mn-lt"/>
                <a:ea typeface="+mn-ea"/>
                <a:cs typeface="+mn-cs"/>
              </a:rPr>
              <a:t> were connected to their community and experienced a stronger sense of belonging.</a:t>
            </a:r>
          </a:p>
          <a:p>
            <a:pPr marL="1257254" lvl="1" indent="-342900" rtl="0" fontAlgn="base">
              <a:buFont typeface="Arial" panose="020B0604020202020204" pitchFamily="34" charset="0"/>
              <a:buChar char="•"/>
            </a:pPr>
            <a:r>
              <a:rPr lang="en-CA" sz="2400" b="1" i="0" u="none" strike="noStrike" kern="1200" dirty="0">
                <a:solidFill>
                  <a:schemeClr val="tx1"/>
                </a:solidFill>
                <a:effectLst/>
                <a:latin typeface="+mn-lt"/>
                <a:ea typeface="+mn-ea"/>
                <a:cs typeface="+mn-cs"/>
              </a:rPr>
              <a:t>98,872 youth</a:t>
            </a:r>
            <a:r>
              <a:rPr lang="en-CA" sz="2400" b="0" i="0" u="none" strike="noStrike" kern="1200" dirty="0">
                <a:solidFill>
                  <a:schemeClr val="tx1"/>
                </a:solidFill>
                <a:effectLst/>
                <a:latin typeface="+mn-lt"/>
                <a:ea typeface="+mn-ea"/>
                <a:cs typeface="+mn-cs"/>
              </a:rPr>
              <a:t> improved their emotional and physical well-being, building resilience for a brighter future.</a:t>
            </a:r>
          </a:p>
          <a:p>
            <a:pPr marL="1257254" lvl="1" indent="-342900" rtl="0" fontAlgn="base">
              <a:buFont typeface="Arial" panose="020B0604020202020204" pitchFamily="34" charset="0"/>
              <a:buChar char="•"/>
            </a:pPr>
            <a:r>
              <a:rPr lang="en-CA" sz="2400" b="1" i="0" u="none" strike="noStrike" kern="1200" dirty="0">
                <a:solidFill>
                  <a:schemeClr val="tx1"/>
                </a:solidFill>
                <a:effectLst/>
                <a:latin typeface="+mn-lt"/>
                <a:ea typeface="+mn-ea"/>
                <a:cs typeface="+mn-cs"/>
              </a:rPr>
              <a:t>18,520 families</a:t>
            </a:r>
            <a:r>
              <a:rPr lang="en-CA" sz="2400" b="0" i="0" u="none" strike="noStrike" kern="1200" dirty="0">
                <a:solidFill>
                  <a:schemeClr val="tx1"/>
                </a:solidFill>
                <a:effectLst/>
                <a:latin typeface="+mn-lt"/>
                <a:ea typeface="+mn-ea"/>
                <a:cs typeface="+mn-cs"/>
              </a:rPr>
              <a:t> developed stronger engagement and capacity to support their children’s healthy development</a:t>
            </a:r>
          </a:p>
          <a:p>
            <a:pPr rtl="0" fontAlgn="base"/>
            <a:endParaRPr lang="en-CA" sz="1200" b="0" i="0" u="none" strike="noStrike" kern="1200" dirty="0">
              <a:solidFill>
                <a:schemeClr val="tx1"/>
              </a:solidFill>
              <a:effectLst/>
              <a:latin typeface="+mn-lt"/>
              <a:ea typeface="+mn-ea"/>
              <a:cs typeface="+mn-cs"/>
            </a:endParaRPr>
          </a:p>
          <a:p>
            <a:pPr marL="342900" indent="-342900" rtl="0" fontAlgn="base">
              <a:buFont typeface="Arial" panose="020B0604020202020204" pitchFamily="34" charset="0"/>
              <a:buChar char="•"/>
            </a:pPr>
            <a:r>
              <a:rPr lang="en-CA" sz="2400" b="0" i="0" u="none" strike="noStrike" kern="1200" dirty="0">
                <a:solidFill>
                  <a:schemeClr val="tx1"/>
                </a:solidFill>
                <a:effectLst/>
                <a:latin typeface="+mn-lt"/>
                <a:ea typeface="+mn-ea"/>
                <a:cs typeface="+mn-cs"/>
              </a:rPr>
              <a:t>Local programs help nurture academic success, build confidence, and improve mental health outcomes. These include:</a:t>
            </a:r>
          </a:p>
          <a:p>
            <a:pPr marL="1257254" lvl="1" indent="-342900" rtl="0" fontAlgn="base">
              <a:buFont typeface="Arial" panose="020B0604020202020204" pitchFamily="34" charset="0"/>
              <a:buChar char="•"/>
            </a:pPr>
            <a:r>
              <a:rPr lang="en-CA" sz="2400" b="0" i="0" u="none" strike="noStrike" kern="1200" dirty="0">
                <a:solidFill>
                  <a:schemeClr val="tx1"/>
                </a:solidFill>
                <a:effectLst/>
                <a:latin typeface="+mn-lt"/>
                <a:ea typeface="+mn-ea"/>
                <a:cs typeface="+mn-cs"/>
              </a:rPr>
              <a:t>After-school literacy programs</a:t>
            </a:r>
          </a:p>
          <a:p>
            <a:pPr marL="1257254" lvl="1" indent="-342900" rtl="0" fontAlgn="base">
              <a:buFont typeface="Arial" panose="020B0604020202020204" pitchFamily="34" charset="0"/>
              <a:buChar char="•"/>
            </a:pPr>
            <a:r>
              <a:rPr lang="en-CA" sz="2400" b="0" i="0" u="none" strike="noStrike" kern="1200" dirty="0">
                <a:solidFill>
                  <a:schemeClr val="tx1"/>
                </a:solidFill>
                <a:effectLst/>
                <a:latin typeface="+mn-lt"/>
                <a:ea typeface="+mn-ea"/>
                <a:cs typeface="+mn-cs"/>
              </a:rPr>
              <a:t>One-on-one mentorship</a:t>
            </a:r>
          </a:p>
          <a:p>
            <a:pPr marL="1257254" lvl="1" indent="-342900" rtl="0" fontAlgn="base">
              <a:buFont typeface="Arial" panose="020B0604020202020204" pitchFamily="34" charset="0"/>
              <a:buChar char="•"/>
            </a:pPr>
            <a:r>
              <a:rPr lang="en-CA" sz="2400" b="0" i="0" u="none" strike="noStrike" kern="1200" dirty="0">
                <a:solidFill>
                  <a:schemeClr val="tx1"/>
                </a:solidFill>
                <a:effectLst/>
                <a:latin typeface="+mn-lt"/>
                <a:ea typeface="+mn-ea"/>
                <a:cs typeface="+mn-cs"/>
              </a:rPr>
              <a:t>Parenting support</a:t>
            </a:r>
          </a:p>
          <a:p>
            <a:pPr marL="1257254" lvl="1" indent="-342900" rtl="0" fontAlgn="base">
              <a:buFont typeface="Arial" panose="020B0604020202020204" pitchFamily="34" charset="0"/>
              <a:buChar char="•"/>
            </a:pPr>
            <a:r>
              <a:rPr lang="en-CA" sz="2400" b="0" i="0" u="none" strike="noStrike" kern="1200" dirty="0">
                <a:solidFill>
                  <a:schemeClr val="tx1"/>
                </a:solidFill>
                <a:effectLst/>
                <a:latin typeface="+mn-lt"/>
                <a:ea typeface="+mn-ea"/>
                <a:cs typeface="+mn-cs"/>
              </a:rPr>
              <a:t>Mental health services tailored for youth</a:t>
            </a:r>
          </a:p>
          <a:p>
            <a:pPr marL="342900" indent="-342900" rtl="0" fontAlgn="base">
              <a:buFont typeface="Arial" panose="020B0604020202020204" pitchFamily="34" charset="0"/>
              <a:buChar char="•"/>
            </a:pPr>
            <a:r>
              <a:rPr lang="en-CA" sz="2400" b="0" i="0" u="none" strike="noStrike" kern="1200" dirty="0">
                <a:solidFill>
                  <a:schemeClr val="tx1"/>
                </a:solidFill>
                <a:effectLst/>
                <a:latin typeface="+mn-lt"/>
                <a:ea typeface="+mn-ea"/>
                <a:cs typeface="+mn-cs"/>
              </a:rPr>
              <a:t>When we invest in youth today, we create the conditions for future success, in school, at work, and in life. Together, we are giving children and teens the foundation to reach their full potential.</a:t>
            </a:r>
          </a:p>
          <a:p>
            <a:endParaRPr lang="en-US" dirty="0"/>
          </a:p>
        </p:txBody>
      </p:sp>
      <p:sp>
        <p:nvSpPr>
          <p:cNvPr id="4" name="Slide Number Placeholder 3"/>
          <p:cNvSpPr>
            <a:spLocks noGrp="1"/>
          </p:cNvSpPr>
          <p:nvPr>
            <p:ph type="sldNum" sz="quarter" idx="5"/>
          </p:nvPr>
        </p:nvSpPr>
        <p:spPr/>
        <p:txBody>
          <a:bodyPr/>
          <a:lstStyle/>
          <a:p>
            <a:fld id="{496C0A30-EC11-6049-9FE9-CAABA0247D76}" type="slidenum">
              <a:rPr lang="en-US" smtClean="0"/>
              <a:t>9</a:t>
            </a:fld>
            <a:endParaRPr lang="en-US"/>
          </a:p>
        </p:txBody>
      </p:sp>
    </p:spTree>
    <p:extLst>
      <p:ext uri="{BB962C8B-B14F-4D97-AF65-F5344CB8AC3E}">
        <p14:creationId xmlns:p14="http://schemas.microsoft.com/office/powerpoint/2010/main" val="31722297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2400" b="0" i="0" u="none" strike="noStrike" kern="1200" dirty="0">
                <a:solidFill>
                  <a:schemeClr val="tx1"/>
                </a:solidFill>
                <a:effectLst/>
                <a:latin typeface="+mn-lt"/>
                <a:ea typeface="+mn-ea"/>
                <a:cs typeface="+mn-cs"/>
              </a:rPr>
              <a:t>Making a difference in a child’s life creates a foundation for lifelong confidence, learning, and belonging.</a:t>
            </a:r>
            <a:endParaRPr lang="en-CA" b="0" dirty="0">
              <a:effectLst/>
            </a:endParaRPr>
          </a:p>
          <a:p>
            <a:endParaRPr lang="en-CA" b="0" dirty="0">
              <a:effectLst/>
            </a:endParaRPr>
          </a:p>
          <a:p>
            <a:pPr rtl="0"/>
            <a:r>
              <a:rPr lang="en-CA" sz="2400" b="0" i="0" u="none" strike="noStrike" kern="1200" dirty="0">
                <a:solidFill>
                  <a:schemeClr val="tx1"/>
                </a:solidFill>
                <a:effectLst/>
                <a:latin typeface="+mn-lt"/>
                <a:ea typeface="+mn-ea"/>
                <a:cs typeface="+mn-cs"/>
              </a:rPr>
              <a:t>From a young age, Logan struggled with reading and faced challenges that made school feel overwhelming.</a:t>
            </a:r>
            <a:br>
              <a:rPr lang="en-CA" b="0" dirty="0">
                <a:effectLst/>
              </a:rPr>
            </a:br>
            <a:endParaRPr lang="en-CA" b="0" dirty="0">
              <a:effectLst/>
            </a:endParaRPr>
          </a:p>
          <a:p>
            <a:pPr rtl="0"/>
            <a:r>
              <a:rPr lang="en-CA" sz="2400" b="0" i="0" u="none" strike="noStrike" kern="1200" dirty="0">
                <a:solidFill>
                  <a:schemeClr val="tx1"/>
                </a:solidFill>
                <a:effectLst/>
                <a:latin typeface="+mn-lt"/>
                <a:ea typeface="+mn-ea"/>
                <a:cs typeface="+mn-cs"/>
              </a:rPr>
              <a:t>After being diagnosed with borderline autism, he and his family found clarity, but also new worries about how he would succeed.</a:t>
            </a:r>
            <a:endParaRPr lang="en-CA" b="0" dirty="0">
              <a:effectLst/>
            </a:endParaRPr>
          </a:p>
          <a:p>
            <a:endParaRPr lang="en-CA" b="0" dirty="0">
              <a:effectLst/>
            </a:endParaRPr>
          </a:p>
          <a:p>
            <a:pPr rtl="0"/>
            <a:r>
              <a:rPr lang="en-CA" sz="2400" b="0" i="0" u="none" strike="noStrike" kern="1200" dirty="0">
                <a:solidFill>
                  <a:schemeClr val="tx1"/>
                </a:solidFill>
                <a:effectLst/>
                <a:latin typeface="+mn-lt"/>
                <a:ea typeface="+mn-ea"/>
                <a:cs typeface="+mn-cs"/>
              </a:rPr>
              <a:t>Thanks to a United Way-supported program, Logan received the one-on-one support he needed to grow, thrive, and believe in himself.</a:t>
            </a:r>
            <a:endParaRPr lang="en-CA" b="0" dirty="0">
              <a:effectLst/>
            </a:endParaRPr>
          </a:p>
          <a:p>
            <a:br>
              <a:rPr lang="en-CA" b="0" dirty="0">
                <a:effectLst/>
              </a:rPr>
            </a:br>
            <a:r>
              <a:rPr lang="en-CA" sz="2400" b="0" i="0" u="none" strike="noStrike" kern="1200" dirty="0">
                <a:solidFill>
                  <a:schemeClr val="tx1"/>
                </a:solidFill>
                <a:effectLst/>
                <a:latin typeface="+mn-lt"/>
                <a:ea typeface="+mn-ea"/>
                <a:cs typeface="+mn-cs"/>
              </a:rPr>
              <a:t>Let’s hear </a:t>
            </a:r>
            <a:r>
              <a:rPr lang="en-CA" sz="2400" b="1" i="0" u="none" strike="noStrike" kern="1200" dirty="0">
                <a:solidFill>
                  <a:schemeClr val="tx1"/>
                </a:solidFill>
                <a:effectLst/>
                <a:latin typeface="+mn-lt"/>
                <a:ea typeface="+mn-ea"/>
                <a:cs typeface="+mn-cs"/>
              </a:rPr>
              <a:t>Logan’s</a:t>
            </a:r>
            <a:r>
              <a:rPr lang="en-CA" sz="2400" b="0" i="0" u="none" strike="noStrike" kern="1200" dirty="0">
                <a:solidFill>
                  <a:schemeClr val="tx1"/>
                </a:solidFill>
                <a:effectLst/>
                <a:latin typeface="+mn-lt"/>
                <a:ea typeface="+mn-ea"/>
                <a:cs typeface="+mn-cs"/>
              </a:rPr>
              <a:t> story.</a:t>
            </a:r>
            <a:endParaRPr lang="en-US" dirty="0"/>
          </a:p>
        </p:txBody>
      </p:sp>
      <p:sp>
        <p:nvSpPr>
          <p:cNvPr id="4" name="Slide Number Placeholder 3"/>
          <p:cNvSpPr>
            <a:spLocks noGrp="1"/>
          </p:cNvSpPr>
          <p:nvPr>
            <p:ph type="sldNum" sz="quarter" idx="5"/>
          </p:nvPr>
        </p:nvSpPr>
        <p:spPr/>
        <p:txBody>
          <a:bodyPr/>
          <a:lstStyle/>
          <a:p>
            <a:fld id="{496C0A30-EC11-6049-9FE9-CAABA0247D76}" type="slidenum">
              <a:rPr lang="en-US" smtClean="0"/>
              <a:t>10</a:t>
            </a:fld>
            <a:endParaRPr lang="en-US"/>
          </a:p>
        </p:txBody>
      </p:sp>
    </p:spTree>
    <p:extLst>
      <p:ext uri="{BB962C8B-B14F-4D97-AF65-F5344CB8AC3E}">
        <p14:creationId xmlns:p14="http://schemas.microsoft.com/office/powerpoint/2010/main" val="641367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7802" y="2244726"/>
            <a:ext cx="18286810" cy="4775200"/>
          </a:xfrm>
        </p:spPr>
        <p:txBody>
          <a:bodyPr anchor="b"/>
          <a:lstStyle>
            <a:lvl1pPr algn="ctr">
              <a:defRPr sz="11999"/>
            </a:lvl1pPr>
          </a:lstStyle>
          <a:p>
            <a:r>
              <a:rPr lang="en-US"/>
              <a:t>Click to edit Master title style</a:t>
            </a:r>
            <a:endParaRPr lang="en-US" dirty="0"/>
          </a:p>
        </p:txBody>
      </p:sp>
      <p:sp>
        <p:nvSpPr>
          <p:cNvPr id="3" name="Subtitle 2"/>
          <p:cNvSpPr>
            <a:spLocks noGrp="1"/>
          </p:cNvSpPr>
          <p:nvPr>
            <p:ph type="subTitle" idx="1"/>
          </p:nvPr>
        </p:nvSpPr>
        <p:spPr>
          <a:xfrm>
            <a:off x="3047802" y="7204076"/>
            <a:ext cx="18286810" cy="3311524"/>
          </a:xfrm>
        </p:spPr>
        <p:txBody>
          <a:bodyPr/>
          <a:lstStyle>
            <a:lvl1pPr marL="0" indent="0" algn="ctr">
              <a:buNone/>
              <a:defRPr sz="4800"/>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893A584-23CB-E840-899A-55EEAD636CB8}" type="datetimeFigureOut">
              <a:rPr lang="en-US" smtClean="0"/>
              <a:t>8/21/25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C53FCB-33E1-8C4E-827D-6080422EAA51}" type="slidenum">
              <a:rPr lang="en-US" smtClean="0"/>
              <a:t>‹#›</a:t>
            </a:fld>
            <a:endParaRPr lang="en-US"/>
          </a:p>
        </p:txBody>
      </p:sp>
    </p:spTree>
    <p:extLst>
      <p:ext uri="{BB962C8B-B14F-4D97-AF65-F5344CB8AC3E}">
        <p14:creationId xmlns:p14="http://schemas.microsoft.com/office/powerpoint/2010/main" val="2564505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93A584-23CB-E840-899A-55EEAD636CB8}" type="datetimeFigureOut">
              <a:rPr lang="en-US" smtClean="0"/>
              <a:t>8/21/25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C53FCB-33E1-8C4E-827D-6080422EAA51}" type="slidenum">
              <a:rPr lang="en-US" smtClean="0"/>
              <a:t>‹#›</a:t>
            </a:fld>
            <a:endParaRPr lang="en-US"/>
          </a:p>
        </p:txBody>
      </p:sp>
    </p:spTree>
    <p:extLst>
      <p:ext uri="{BB962C8B-B14F-4D97-AF65-F5344CB8AC3E}">
        <p14:creationId xmlns:p14="http://schemas.microsoft.com/office/powerpoint/2010/main" val="4032018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8664" y="730250"/>
            <a:ext cx="5257458" cy="1162367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76291" y="730250"/>
            <a:ext cx="15467593"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93A584-23CB-E840-899A-55EEAD636CB8}" type="datetimeFigureOut">
              <a:rPr lang="en-US" smtClean="0"/>
              <a:t>8/21/25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C53FCB-33E1-8C4E-827D-6080422EAA51}" type="slidenum">
              <a:rPr lang="en-US" smtClean="0"/>
              <a:t>‹#›</a:t>
            </a:fld>
            <a:endParaRPr lang="en-US"/>
          </a:p>
        </p:txBody>
      </p:sp>
    </p:spTree>
    <p:extLst>
      <p:ext uri="{BB962C8B-B14F-4D97-AF65-F5344CB8AC3E}">
        <p14:creationId xmlns:p14="http://schemas.microsoft.com/office/powerpoint/2010/main" val="38951160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93A584-23CB-E840-899A-55EEAD636CB8}" type="datetimeFigureOut">
              <a:rPr lang="en-US" smtClean="0"/>
              <a:t>8/21/25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C53FCB-33E1-8C4E-827D-6080422EAA51}" type="slidenum">
              <a:rPr lang="en-US" smtClean="0"/>
              <a:t>‹#›</a:t>
            </a:fld>
            <a:endParaRPr lang="en-US"/>
          </a:p>
        </p:txBody>
      </p:sp>
    </p:spTree>
    <p:extLst>
      <p:ext uri="{BB962C8B-B14F-4D97-AF65-F5344CB8AC3E}">
        <p14:creationId xmlns:p14="http://schemas.microsoft.com/office/powerpoint/2010/main" val="27318615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592" y="3419477"/>
            <a:ext cx="21029831" cy="5705474"/>
          </a:xfrm>
        </p:spPr>
        <p:txBody>
          <a:bodyPr anchor="b"/>
          <a:lstStyle>
            <a:lvl1pPr>
              <a:defRPr sz="11999"/>
            </a:lvl1pPr>
          </a:lstStyle>
          <a:p>
            <a:r>
              <a:rPr lang="en-US"/>
              <a:t>Click to edit Master title style</a:t>
            </a:r>
            <a:endParaRPr lang="en-US" dirty="0"/>
          </a:p>
        </p:txBody>
      </p:sp>
      <p:sp>
        <p:nvSpPr>
          <p:cNvPr id="3" name="Text Placeholder 2"/>
          <p:cNvSpPr>
            <a:spLocks noGrp="1"/>
          </p:cNvSpPr>
          <p:nvPr>
            <p:ph type="body" idx="1"/>
          </p:nvPr>
        </p:nvSpPr>
        <p:spPr>
          <a:xfrm>
            <a:off x="1663592" y="9178927"/>
            <a:ext cx="21029831" cy="3000374"/>
          </a:xfrm>
        </p:spPr>
        <p:txBody>
          <a:bodyPr/>
          <a:lstStyle>
            <a:lvl1pPr marL="0" indent="0">
              <a:buNone/>
              <a:defRPr sz="4800">
                <a:solidFill>
                  <a:schemeClr val="tx1">
                    <a:tint val="75000"/>
                  </a:schemeClr>
                </a:solidFill>
              </a:defRPr>
            </a:lvl1pPr>
            <a:lvl2pPr marL="914354" indent="0">
              <a:buNone/>
              <a:defRPr sz="4000">
                <a:solidFill>
                  <a:schemeClr val="tx1">
                    <a:tint val="75000"/>
                  </a:schemeClr>
                </a:solidFill>
              </a:defRPr>
            </a:lvl2pPr>
            <a:lvl3pPr marL="1828709" indent="0">
              <a:buNone/>
              <a:defRPr sz="3600">
                <a:solidFill>
                  <a:schemeClr val="tx1">
                    <a:tint val="75000"/>
                  </a:schemeClr>
                </a:solidFill>
              </a:defRPr>
            </a:lvl3pPr>
            <a:lvl4pPr marL="2743063" indent="0">
              <a:buNone/>
              <a:defRPr sz="3200">
                <a:solidFill>
                  <a:schemeClr val="tx1">
                    <a:tint val="75000"/>
                  </a:schemeClr>
                </a:solidFill>
              </a:defRPr>
            </a:lvl4pPr>
            <a:lvl5pPr marL="3657417" indent="0">
              <a:buNone/>
              <a:defRPr sz="3200">
                <a:solidFill>
                  <a:schemeClr val="tx1">
                    <a:tint val="75000"/>
                  </a:schemeClr>
                </a:solidFill>
              </a:defRPr>
            </a:lvl5pPr>
            <a:lvl6pPr marL="4571771" indent="0">
              <a:buNone/>
              <a:defRPr sz="3200">
                <a:solidFill>
                  <a:schemeClr val="tx1">
                    <a:tint val="75000"/>
                  </a:schemeClr>
                </a:solidFill>
              </a:defRPr>
            </a:lvl6pPr>
            <a:lvl7pPr marL="5486126" indent="0">
              <a:buNone/>
              <a:defRPr sz="3200">
                <a:solidFill>
                  <a:schemeClr val="tx1">
                    <a:tint val="75000"/>
                  </a:schemeClr>
                </a:solidFill>
              </a:defRPr>
            </a:lvl7pPr>
            <a:lvl8pPr marL="6400480" indent="0">
              <a:buNone/>
              <a:defRPr sz="3200">
                <a:solidFill>
                  <a:schemeClr val="tx1">
                    <a:tint val="75000"/>
                  </a:schemeClr>
                </a:solidFill>
              </a:defRPr>
            </a:lvl8pPr>
            <a:lvl9pPr marL="7314834" indent="0">
              <a:buNone/>
              <a:defRPr sz="3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893A584-23CB-E840-899A-55EEAD636CB8}" type="datetimeFigureOut">
              <a:rPr lang="en-US" smtClean="0"/>
              <a:t>8/21/25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C53FCB-33E1-8C4E-827D-6080422EAA51}" type="slidenum">
              <a:rPr lang="en-US" smtClean="0"/>
              <a:t>‹#›</a:t>
            </a:fld>
            <a:endParaRPr lang="en-US"/>
          </a:p>
        </p:txBody>
      </p:sp>
    </p:spTree>
    <p:extLst>
      <p:ext uri="{BB962C8B-B14F-4D97-AF65-F5344CB8AC3E}">
        <p14:creationId xmlns:p14="http://schemas.microsoft.com/office/powerpoint/2010/main" val="1431395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676291" y="3651250"/>
            <a:ext cx="10362526"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2343596" y="3651250"/>
            <a:ext cx="10362526"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893A584-23CB-E840-899A-55EEAD636CB8}" type="datetimeFigureOut">
              <a:rPr lang="en-US" smtClean="0"/>
              <a:t>8/21/25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C53FCB-33E1-8C4E-827D-6080422EAA51}" type="slidenum">
              <a:rPr lang="en-US" smtClean="0"/>
              <a:t>‹#›</a:t>
            </a:fld>
            <a:endParaRPr lang="en-US"/>
          </a:p>
        </p:txBody>
      </p:sp>
    </p:spTree>
    <p:extLst>
      <p:ext uri="{BB962C8B-B14F-4D97-AF65-F5344CB8AC3E}">
        <p14:creationId xmlns:p14="http://schemas.microsoft.com/office/powerpoint/2010/main" val="2427771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467" y="730251"/>
            <a:ext cx="21029831" cy="265112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679467" y="3362326"/>
            <a:ext cx="10314903" cy="1647824"/>
          </a:xfrm>
        </p:spPr>
        <p:txBody>
          <a:bodyPr anchor="b"/>
          <a:lstStyle>
            <a:lvl1pPr marL="0" indent="0">
              <a:buNone/>
              <a:defRPr sz="4800" b="1"/>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US"/>
              <a:t>Click to edit Master text styles</a:t>
            </a:r>
          </a:p>
        </p:txBody>
      </p:sp>
      <p:sp>
        <p:nvSpPr>
          <p:cNvPr id="4" name="Content Placeholder 3"/>
          <p:cNvSpPr>
            <a:spLocks noGrp="1"/>
          </p:cNvSpPr>
          <p:nvPr>
            <p:ph sz="half" idx="2"/>
          </p:nvPr>
        </p:nvSpPr>
        <p:spPr>
          <a:xfrm>
            <a:off x="1679467" y="5010150"/>
            <a:ext cx="10314903"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2343597" y="3362326"/>
            <a:ext cx="10365701" cy="1647824"/>
          </a:xfrm>
        </p:spPr>
        <p:txBody>
          <a:bodyPr anchor="b"/>
          <a:lstStyle>
            <a:lvl1pPr marL="0" indent="0">
              <a:buNone/>
              <a:defRPr sz="4800" b="1"/>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US"/>
              <a:t>Click to edit Master text styles</a:t>
            </a:r>
          </a:p>
        </p:txBody>
      </p:sp>
      <p:sp>
        <p:nvSpPr>
          <p:cNvPr id="6" name="Content Placeholder 5"/>
          <p:cNvSpPr>
            <a:spLocks noGrp="1"/>
          </p:cNvSpPr>
          <p:nvPr>
            <p:ph sz="quarter" idx="4"/>
          </p:nvPr>
        </p:nvSpPr>
        <p:spPr>
          <a:xfrm>
            <a:off x="12343597" y="5010150"/>
            <a:ext cx="10365701"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893A584-23CB-E840-899A-55EEAD636CB8}" type="datetimeFigureOut">
              <a:rPr lang="en-US" smtClean="0"/>
              <a:t>8/21/25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C53FCB-33E1-8C4E-827D-6080422EAA51}" type="slidenum">
              <a:rPr lang="en-US" smtClean="0"/>
              <a:t>‹#›</a:t>
            </a:fld>
            <a:endParaRPr lang="en-US"/>
          </a:p>
        </p:txBody>
      </p:sp>
    </p:spTree>
    <p:extLst>
      <p:ext uri="{BB962C8B-B14F-4D97-AF65-F5344CB8AC3E}">
        <p14:creationId xmlns:p14="http://schemas.microsoft.com/office/powerpoint/2010/main" val="41331769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893A584-23CB-E840-899A-55EEAD636CB8}" type="datetimeFigureOut">
              <a:rPr lang="en-US" smtClean="0"/>
              <a:t>8/21/25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C53FCB-33E1-8C4E-827D-6080422EAA51}" type="slidenum">
              <a:rPr lang="en-US" smtClean="0"/>
              <a:t>‹#›</a:t>
            </a:fld>
            <a:endParaRPr lang="en-US"/>
          </a:p>
        </p:txBody>
      </p:sp>
    </p:spTree>
    <p:extLst>
      <p:ext uri="{BB962C8B-B14F-4D97-AF65-F5344CB8AC3E}">
        <p14:creationId xmlns:p14="http://schemas.microsoft.com/office/powerpoint/2010/main" val="2752600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93A584-23CB-E840-899A-55EEAD636CB8}" type="datetimeFigureOut">
              <a:rPr lang="en-US" smtClean="0"/>
              <a:t>8/21/25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C53FCB-33E1-8C4E-827D-6080422EAA51}" type="slidenum">
              <a:rPr lang="en-US" smtClean="0"/>
              <a:t>‹#›</a:t>
            </a:fld>
            <a:endParaRPr lang="en-US"/>
          </a:p>
        </p:txBody>
      </p:sp>
    </p:spTree>
    <p:extLst>
      <p:ext uri="{BB962C8B-B14F-4D97-AF65-F5344CB8AC3E}">
        <p14:creationId xmlns:p14="http://schemas.microsoft.com/office/powerpoint/2010/main" val="717324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468" y="914400"/>
            <a:ext cx="7863962" cy="3200400"/>
          </a:xfrm>
        </p:spPr>
        <p:txBody>
          <a:bodyPr anchor="b"/>
          <a:lstStyle>
            <a:lvl1pPr>
              <a:defRPr sz="6400"/>
            </a:lvl1pPr>
          </a:lstStyle>
          <a:p>
            <a:r>
              <a:rPr lang="en-US"/>
              <a:t>Click to edit Master title style</a:t>
            </a:r>
            <a:endParaRPr lang="en-US" dirty="0"/>
          </a:p>
        </p:txBody>
      </p:sp>
      <p:sp>
        <p:nvSpPr>
          <p:cNvPr id="3" name="Content Placeholder 2"/>
          <p:cNvSpPr>
            <a:spLocks noGrp="1"/>
          </p:cNvSpPr>
          <p:nvPr>
            <p:ph idx="1"/>
          </p:nvPr>
        </p:nvSpPr>
        <p:spPr>
          <a:xfrm>
            <a:off x="10365701" y="1974851"/>
            <a:ext cx="12343597"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679468" y="4114800"/>
            <a:ext cx="7863962" cy="7623176"/>
          </a:xfrm>
        </p:spPr>
        <p:txBody>
          <a:bodyPr/>
          <a:lstStyle>
            <a:lvl1pPr marL="0" indent="0">
              <a:buNone/>
              <a:defRPr sz="3200"/>
            </a:lvl1pPr>
            <a:lvl2pPr marL="914354" indent="0">
              <a:buNone/>
              <a:defRPr sz="2800"/>
            </a:lvl2pPr>
            <a:lvl3pPr marL="1828709" indent="0">
              <a:buNone/>
              <a:defRPr sz="2400"/>
            </a:lvl3pPr>
            <a:lvl4pPr marL="2743063" indent="0">
              <a:buNone/>
              <a:defRPr sz="2000"/>
            </a:lvl4pPr>
            <a:lvl5pPr marL="3657417" indent="0">
              <a:buNone/>
              <a:defRPr sz="2000"/>
            </a:lvl5pPr>
            <a:lvl6pPr marL="4571771" indent="0">
              <a:buNone/>
              <a:defRPr sz="2000"/>
            </a:lvl6pPr>
            <a:lvl7pPr marL="5486126" indent="0">
              <a:buNone/>
              <a:defRPr sz="2000"/>
            </a:lvl7pPr>
            <a:lvl8pPr marL="6400480" indent="0">
              <a:buNone/>
              <a:defRPr sz="2000"/>
            </a:lvl8pPr>
            <a:lvl9pPr marL="7314834"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p>
            <a:fld id="{2893A584-23CB-E840-899A-55EEAD636CB8}" type="datetimeFigureOut">
              <a:rPr lang="en-US" smtClean="0"/>
              <a:t>8/21/25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C53FCB-33E1-8C4E-827D-6080422EAA51}" type="slidenum">
              <a:rPr lang="en-US" smtClean="0"/>
              <a:t>‹#›</a:t>
            </a:fld>
            <a:endParaRPr lang="en-US"/>
          </a:p>
        </p:txBody>
      </p:sp>
    </p:spTree>
    <p:extLst>
      <p:ext uri="{BB962C8B-B14F-4D97-AF65-F5344CB8AC3E}">
        <p14:creationId xmlns:p14="http://schemas.microsoft.com/office/powerpoint/2010/main" val="19831985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468" y="914400"/>
            <a:ext cx="7863962" cy="3200400"/>
          </a:xfrm>
        </p:spPr>
        <p:txBody>
          <a:bodyPr anchor="b"/>
          <a:lstStyle>
            <a:lvl1pPr>
              <a:defRPr sz="6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365701" y="1974851"/>
            <a:ext cx="12343597" cy="9747250"/>
          </a:xfrm>
        </p:spPr>
        <p:txBody>
          <a:bodyPr anchor="t"/>
          <a:lstStyle>
            <a:lvl1pPr marL="0" indent="0">
              <a:buNone/>
              <a:defRPr sz="6400"/>
            </a:lvl1pPr>
            <a:lvl2pPr marL="914354" indent="0">
              <a:buNone/>
              <a:defRPr sz="5600"/>
            </a:lvl2pPr>
            <a:lvl3pPr marL="1828709" indent="0">
              <a:buNone/>
              <a:defRPr sz="4800"/>
            </a:lvl3pPr>
            <a:lvl4pPr marL="2743063" indent="0">
              <a:buNone/>
              <a:defRPr sz="4000"/>
            </a:lvl4pPr>
            <a:lvl5pPr marL="3657417" indent="0">
              <a:buNone/>
              <a:defRPr sz="4000"/>
            </a:lvl5pPr>
            <a:lvl6pPr marL="4571771" indent="0">
              <a:buNone/>
              <a:defRPr sz="4000"/>
            </a:lvl6pPr>
            <a:lvl7pPr marL="5486126" indent="0">
              <a:buNone/>
              <a:defRPr sz="4000"/>
            </a:lvl7pPr>
            <a:lvl8pPr marL="6400480" indent="0">
              <a:buNone/>
              <a:defRPr sz="4000"/>
            </a:lvl8pPr>
            <a:lvl9pPr marL="7314834" indent="0">
              <a:buNone/>
              <a:defRPr sz="4000"/>
            </a:lvl9pPr>
          </a:lstStyle>
          <a:p>
            <a:r>
              <a:rPr lang="en-US"/>
              <a:t>Click icon to add picture</a:t>
            </a:r>
            <a:endParaRPr lang="en-US" dirty="0"/>
          </a:p>
        </p:txBody>
      </p:sp>
      <p:sp>
        <p:nvSpPr>
          <p:cNvPr id="4" name="Text Placeholder 3"/>
          <p:cNvSpPr>
            <a:spLocks noGrp="1"/>
          </p:cNvSpPr>
          <p:nvPr>
            <p:ph type="body" sz="half" idx="2"/>
          </p:nvPr>
        </p:nvSpPr>
        <p:spPr>
          <a:xfrm>
            <a:off x="1679468" y="4114800"/>
            <a:ext cx="7863962" cy="7623176"/>
          </a:xfrm>
        </p:spPr>
        <p:txBody>
          <a:bodyPr/>
          <a:lstStyle>
            <a:lvl1pPr marL="0" indent="0">
              <a:buNone/>
              <a:defRPr sz="3200"/>
            </a:lvl1pPr>
            <a:lvl2pPr marL="914354" indent="0">
              <a:buNone/>
              <a:defRPr sz="2800"/>
            </a:lvl2pPr>
            <a:lvl3pPr marL="1828709" indent="0">
              <a:buNone/>
              <a:defRPr sz="2400"/>
            </a:lvl3pPr>
            <a:lvl4pPr marL="2743063" indent="0">
              <a:buNone/>
              <a:defRPr sz="2000"/>
            </a:lvl4pPr>
            <a:lvl5pPr marL="3657417" indent="0">
              <a:buNone/>
              <a:defRPr sz="2000"/>
            </a:lvl5pPr>
            <a:lvl6pPr marL="4571771" indent="0">
              <a:buNone/>
              <a:defRPr sz="2000"/>
            </a:lvl6pPr>
            <a:lvl7pPr marL="5486126" indent="0">
              <a:buNone/>
              <a:defRPr sz="2000"/>
            </a:lvl7pPr>
            <a:lvl8pPr marL="6400480" indent="0">
              <a:buNone/>
              <a:defRPr sz="2000"/>
            </a:lvl8pPr>
            <a:lvl9pPr marL="7314834"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p>
            <a:fld id="{2893A584-23CB-E840-899A-55EEAD636CB8}" type="datetimeFigureOut">
              <a:rPr lang="en-US" smtClean="0"/>
              <a:t>8/21/25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C53FCB-33E1-8C4E-827D-6080422EAA51}" type="slidenum">
              <a:rPr lang="en-US" smtClean="0"/>
              <a:t>‹#›</a:t>
            </a:fld>
            <a:endParaRPr lang="en-US"/>
          </a:p>
        </p:txBody>
      </p:sp>
    </p:spTree>
    <p:extLst>
      <p:ext uri="{BB962C8B-B14F-4D97-AF65-F5344CB8AC3E}">
        <p14:creationId xmlns:p14="http://schemas.microsoft.com/office/powerpoint/2010/main" val="10804468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291" y="730251"/>
            <a:ext cx="21029831" cy="265112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76291" y="3651250"/>
            <a:ext cx="21029831"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676291" y="12712701"/>
            <a:ext cx="5486043"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2893A584-23CB-E840-899A-55EEAD636CB8}" type="datetimeFigureOut">
              <a:rPr lang="en-US" smtClean="0"/>
              <a:t>8/21/25</a:t>
            </a:fld>
            <a:endParaRPr lang="en-US"/>
          </a:p>
        </p:txBody>
      </p:sp>
      <p:sp>
        <p:nvSpPr>
          <p:cNvPr id="5" name="Footer Placeholder 4"/>
          <p:cNvSpPr>
            <a:spLocks noGrp="1"/>
          </p:cNvSpPr>
          <p:nvPr>
            <p:ph type="ftr" sz="quarter" idx="3"/>
          </p:nvPr>
        </p:nvSpPr>
        <p:spPr>
          <a:xfrm>
            <a:off x="8076675" y="12712701"/>
            <a:ext cx="8229064"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7220079" y="12712701"/>
            <a:ext cx="5486043"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ACC53FCB-33E1-8C4E-827D-6080422EAA51}" type="slidenum">
              <a:rPr lang="en-US" smtClean="0"/>
              <a:t>‹#›</a:t>
            </a:fld>
            <a:endParaRPr lang="en-US"/>
          </a:p>
        </p:txBody>
      </p:sp>
    </p:spTree>
    <p:extLst>
      <p:ext uri="{BB962C8B-B14F-4D97-AF65-F5344CB8AC3E}">
        <p14:creationId xmlns:p14="http://schemas.microsoft.com/office/powerpoint/2010/main" val="38269821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hyperlink" Target="https://www.youtube.com/watch?v=jpIGNN9zjuQ" TargetMode="Externa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hyperlink" Target="https://www.youtube.com/watch?v=y9VhHBW4zl0" TargetMode="Externa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hyperlink" Target="https://www.youtube.com/watch?v=L1ooMSaj6tA" TargetMode="Externa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hyperlink" Target="https://www.youtube.com/watch?v=yVVP45g18yw" TargetMode="Externa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EB5D38-B3DF-983F-C197-3CB53D43D7DA}"/>
              </a:ext>
            </a:extLst>
          </p:cNvPr>
          <p:cNvPicPr preferRelativeResize="0">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46"/>
            <a:ext cx="24384000" cy="13716000"/>
          </a:xfrm>
          <a:prstGeom prst="rect">
            <a:avLst/>
          </a:prstGeom>
        </p:spPr>
      </p:pic>
    </p:spTree>
    <p:extLst>
      <p:ext uri="{BB962C8B-B14F-4D97-AF65-F5344CB8AC3E}">
        <p14:creationId xmlns:p14="http://schemas.microsoft.com/office/powerpoint/2010/main" val="33288391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821169-66BA-7382-E9C3-BD077B346BE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D1D208D-65DF-5510-7BC6-96CA584BBB1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46"/>
            <a:ext cx="24384000" cy="13716000"/>
          </a:xfrm>
          <a:prstGeom prst="rect">
            <a:avLst/>
          </a:prstGeom>
        </p:spPr>
      </p:pic>
      <p:sp>
        <p:nvSpPr>
          <p:cNvPr id="4" name="TextBox 3">
            <a:extLst>
              <a:ext uri="{FF2B5EF4-FFF2-40B4-BE49-F238E27FC236}">
                <a16:creationId xmlns:a16="http://schemas.microsoft.com/office/drawing/2014/main" id="{CEA57A63-2D1C-00A3-BE28-A00E495E7FE5}"/>
              </a:ext>
            </a:extLst>
          </p:cNvPr>
          <p:cNvSpPr txBox="1"/>
          <p:nvPr/>
        </p:nvSpPr>
        <p:spPr>
          <a:xfrm>
            <a:off x="1688800" y="3964689"/>
            <a:ext cx="13639432" cy="2800767"/>
          </a:xfrm>
          <a:prstGeom prst="rect">
            <a:avLst/>
          </a:prstGeom>
          <a:noFill/>
        </p:spPr>
        <p:txBody>
          <a:bodyPr wrap="square" rtlCol="0">
            <a:spAutoFit/>
          </a:bodyPr>
          <a:lstStyle/>
          <a:p>
            <a:r>
              <a:rPr lang="en-US" sz="4400" dirty="0">
                <a:solidFill>
                  <a:srgbClr val="DA291C"/>
                </a:solidFill>
                <a:latin typeface="Georgia" panose="02040502050405020303" pitchFamily="18" charset="0"/>
                <a:cs typeface="Arial" panose="020B0604020202020204" pitchFamily="34" charset="0"/>
              </a:rPr>
              <a:t>Thanks to United Way, Logan is learning to read </a:t>
            </a:r>
            <a:br>
              <a:rPr lang="en-US" sz="4400" dirty="0">
                <a:solidFill>
                  <a:srgbClr val="DA291C"/>
                </a:solidFill>
                <a:latin typeface="Georgia" panose="02040502050405020303" pitchFamily="18" charset="0"/>
                <a:cs typeface="Arial" panose="020B0604020202020204" pitchFamily="34" charset="0"/>
              </a:rPr>
            </a:br>
            <a:r>
              <a:rPr lang="en-US" sz="4400" dirty="0">
                <a:solidFill>
                  <a:srgbClr val="DA291C"/>
                </a:solidFill>
                <a:latin typeface="Georgia" panose="02040502050405020303" pitchFamily="18" charset="0"/>
                <a:cs typeface="Arial" panose="020B0604020202020204" pitchFamily="34" charset="0"/>
              </a:rPr>
              <a:t>and gaining confidence every day. This program is helping him unlock his potential, and we’re so proud of his progress.”</a:t>
            </a:r>
          </a:p>
        </p:txBody>
      </p:sp>
      <p:pic>
        <p:nvPicPr>
          <p:cNvPr id="6" name="Picture 5">
            <a:extLst>
              <a:ext uri="{FF2B5EF4-FFF2-40B4-BE49-F238E27FC236}">
                <a16:creationId xmlns:a16="http://schemas.microsoft.com/office/drawing/2014/main" id="{9F509C1C-B85A-7AAD-7333-D9C4BB3346A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27518" y="2778627"/>
            <a:ext cx="1155700" cy="939800"/>
          </a:xfrm>
          <a:prstGeom prst="rect">
            <a:avLst/>
          </a:prstGeom>
        </p:spPr>
      </p:pic>
      <p:sp>
        <p:nvSpPr>
          <p:cNvPr id="7" name="Rounded Rectangle 6">
            <a:hlinkClick r:id="rId5"/>
            <a:extLst>
              <a:ext uri="{FF2B5EF4-FFF2-40B4-BE49-F238E27FC236}">
                <a16:creationId xmlns:a16="http://schemas.microsoft.com/office/drawing/2014/main" id="{B2F8B23E-CD26-FA01-6504-4CAB14EEAE9E}"/>
              </a:ext>
            </a:extLst>
          </p:cNvPr>
          <p:cNvSpPr/>
          <p:nvPr/>
        </p:nvSpPr>
        <p:spPr>
          <a:xfrm>
            <a:off x="1327518" y="7320334"/>
            <a:ext cx="5891429" cy="914400"/>
          </a:xfrm>
          <a:prstGeom prst="roundRect">
            <a:avLst/>
          </a:prstGeom>
          <a:solidFill>
            <a:srgbClr val="DA29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25C57A3-F294-3AAF-25D8-AB2E93E41BA1}"/>
              </a:ext>
            </a:extLst>
          </p:cNvPr>
          <p:cNvSpPr txBox="1"/>
          <p:nvPr/>
        </p:nvSpPr>
        <p:spPr>
          <a:xfrm>
            <a:off x="1327518" y="7477452"/>
            <a:ext cx="5891428" cy="600164"/>
          </a:xfrm>
          <a:prstGeom prst="rect">
            <a:avLst/>
          </a:prstGeom>
          <a:noFill/>
        </p:spPr>
        <p:txBody>
          <a:bodyPr wrap="square" rtlCol="0">
            <a:spAutoFit/>
          </a:bodyPr>
          <a:lstStyle/>
          <a:p>
            <a:pPr algn="ctr"/>
            <a:r>
              <a:rPr lang="en-US" sz="3300" dirty="0">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Watch Logan’s Story</a:t>
            </a:r>
            <a:endParaRPr lang="en-US" sz="3300" dirty="0">
              <a:solidFill>
                <a:schemeClr val="bg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E5EFB480-3716-1C60-5490-E38FF6A78097}"/>
              </a:ext>
            </a:extLst>
          </p:cNvPr>
          <p:cNvSpPr txBox="1"/>
          <p:nvPr/>
        </p:nvSpPr>
        <p:spPr>
          <a:xfrm>
            <a:off x="1327518" y="9284599"/>
            <a:ext cx="10863687" cy="1107996"/>
          </a:xfrm>
          <a:prstGeom prst="rect">
            <a:avLst/>
          </a:prstGeom>
          <a:noFill/>
        </p:spPr>
        <p:txBody>
          <a:bodyPr wrap="square" rtlCol="0">
            <a:spAutoFit/>
          </a:bodyPr>
          <a:lstStyle/>
          <a:p>
            <a:r>
              <a:rPr lang="en-US" sz="3300" dirty="0">
                <a:solidFill>
                  <a:srgbClr val="DA291C"/>
                </a:solidFill>
                <a:latin typeface="Arial" panose="020B0604020202020204" pitchFamily="34" charset="0"/>
                <a:cs typeface="Arial" panose="020B0604020202020204" pitchFamily="34" charset="0"/>
              </a:rPr>
              <a:t>United in ACTION, we have helped </a:t>
            </a:r>
            <a:r>
              <a:rPr lang="en-US" sz="3300" b="1" dirty="0">
                <a:solidFill>
                  <a:srgbClr val="DA291C"/>
                </a:solidFill>
                <a:latin typeface="Arial" panose="020B0604020202020204" pitchFamily="34" charset="0"/>
                <a:cs typeface="Arial" panose="020B0604020202020204" pitchFamily="34" charset="0"/>
              </a:rPr>
              <a:t>124,000</a:t>
            </a:r>
            <a:r>
              <a:rPr lang="en-US" sz="3300" dirty="0">
                <a:solidFill>
                  <a:srgbClr val="DA291C"/>
                </a:solidFill>
                <a:latin typeface="Arial" panose="020B0604020202020204" pitchFamily="34" charset="0"/>
                <a:cs typeface="Arial" panose="020B0604020202020204" pitchFamily="34" charset="0"/>
              </a:rPr>
              <a:t> children and youth access basic needs and empowerment programs</a:t>
            </a:r>
          </a:p>
        </p:txBody>
      </p:sp>
    </p:spTree>
    <p:extLst>
      <p:ext uri="{BB962C8B-B14F-4D97-AF65-F5344CB8AC3E}">
        <p14:creationId xmlns:p14="http://schemas.microsoft.com/office/powerpoint/2010/main" val="34007495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5AD375-BE3F-7CE3-39F8-3F865CBDA53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19A421C-552D-1BFA-4CA5-21BC8F42017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46"/>
            <a:ext cx="24384000" cy="13716000"/>
          </a:xfrm>
          <a:prstGeom prst="rect">
            <a:avLst/>
          </a:prstGeom>
        </p:spPr>
      </p:pic>
      <p:sp>
        <p:nvSpPr>
          <p:cNvPr id="6" name="TextBox 5">
            <a:extLst>
              <a:ext uri="{FF2B5EF4-FFF2-40B4-BE49-F238E27FC236}">
                <a16:creationId xmlns:a16="http://schemas.microsoft.com/office/drawing/2014/main" id="{5EA8A297-DF44-A51C-F930-59D316CED6F5}"/>
              </a:ext>
            </a:extLst>
          </p:cNvPr>
          <p:cNvSpPr txBox="1"/>
          <p:nvPr/>
        </p:nvSpPr>
        <p:spPr>
          <a:xfrm>
            <a:off x="1183473" y="3472458"/>
            <a:ext cx="14481642" cy="3385542"/>
          </a:xfrm>
          <a:prstGeom prst="rect">
            <a:avLst/>
          </a:prstGeom>
          <a:noFill/>
        </p:spPr>
        <p:txBody>
          <a:bodyPr wrap="square" rtlCol="0">
            <a:spAutoFit/>
          </a:bodyPr>
          <a:lstStyle/>
          <a:p>
            <a:r>
              <a:rPr lang="en-US" sz="10700" b="1" dirty="0">
                <a:solidFill>
                  <a:srgbClr val="DA291C"/>
                </a:solidFill>
                <a:latin typeface="Arial" panose="020B0604020202020204" pitchFamily="34" charset="0"/>
                <a:cs typeface="Arial" panose="020B0604020202020204" pitchFamily="34" charset="0"/>
              </a:rPr>
              <a:t>Healthy People</a:t>
            </a:r>
            <a:br>
              <a:rPr lang="en-US" sz="10700" b="1" dirty="0">
                <a:solidFill>
                  <a:srgbClr val="DA291C"/>
                </a:solidFill>
                <a:latin typeface="Arial" panose="020B0604020202020204" pitchFamily="34" charset="0"/>
                <a:cs typeface="Arial" panose="020B0604020202020204" pitchFamily="34" charset="0"/>
              </a:rPr>
            </a:br>
            <a:r>
              <a:rPr lang="en-US" sz="10700" b="1" dirty="0">
                <a:solidFill>
                  <a:srgbClr val="DA291C"/>
                </a:solidFill>
                <a:latin typeface="Arial" panose="020B0604020202020204" pitchFamily="34" charset="0"/>
                <a:cs typeface="Arial" panose="020B0604020202020204" pitchFamily="34" charset="0"/>
              </a:rPr>
              <a:t>Strong Communities</a:t>
            </a:r>
          </a:p>
        </p:txBody>
      </p:sp>
      <p:sp>
        <p:nvSpPr>
          <p:cNvPr id="7" name="TextBox 6">
            <a:extLst>
              <a:ext uri="{FF2B5EF4-FFF2-40B4-BE49-F238E27FC236}">
                <a16:creationId xmlns:a16="http://schemas.microsoft.com/office/drawing/2014/main" id="{7A3E327D-08AA-FFAE-B308-57E8CC4BDCE0}"/>
              </a:ext>
            </a:extLst>
          </p:cNvPr>
          <p:cNvSpPr txBox="1"/>
          <p:nvPr/>
        </p:nvSpPr>
        <p:spPr>
          <a:xfrm>
            <a:off x="1183473" y="8973876"/>
            <a:ext cx="10589427" cy="1615827"/>
          </a:xfrm>
          <a:prstGeom prst="rect">
            <a:avLst/>
          </a:prstGeom>
          <a:noFill/>
        </p:spPr>
        <p:txBody>
          <a:bodyPr wrap="square" rtlCol="0">
            <a:spAutoFit/>
          </a:bodyPr>
          <a:lstStyle/>
          <a:p>
            <a:r>
              <a:rPr lang="en-US" sz="3300" dirty="0">
                <a:solidFill>
                  <a:srgbClr val="DA291C"/>
                </a:solidFill>
                <a:latin typeface="Arial" panose="020B0604020202020204" pitchFamily="34" charset="0"/>
                <a:cs typeface="Arial" panose="020B0604020202020204" pitchFamily="34" charset="0"/>
              </a:rPr>
              <a:t>Communities are healthier when people feel safe, valued, and represented. United in ACTION, we support mental health, safety, and inclusion for all.</a:t>
            </a:r>
          </a:p>
        </p:txBody>
      </p:sp>
      <p:sp>
        <p:nvSpPr>
          <p:cNvPr id="8" name="TextBox 7">
            <a:extLst>
              <a:ext uri="{FF2B5EF4-FFF2-40B4-BE49-F238E27FC236}">
                <a16:creationId xmlns:a16="http://schemas.microsoft.com/office/drawing/2014/main" id="{B55F94D8-97F3-5249-6185-9CCAC3F83494}"/>
              </a:ext>
            </a:extLst>
          </p:cNvPr>
          <p:cNvSpPr txBox="1"/>
          <p:nvPr/>
        </p:nvSpPr>
        <p:spPr>
          <a:xfrm>
            <a:off x="1183473" y="7192663"/>
            <a:ext cx="12427596" cy="1446550"/>
          </a:xfrm>
          <a:prstGeom prst="rect">
            <a:avLst/>
          </a:prstGeom>
          <a:noFill/>
        </p:spPr>
        <p:txBody>
          <a:bodyPr wrap="square" rtlCol="0">
            <a:spAutoFit/>
          </a:bodyPr>
          <a:lstStyle/>
          <a:p>
            <a:r>
              <a:rPr lang="en-US" sz="4400" dirty="0">
                <a:solidFill>
                  <a:srgbClr val="DA291C"/>
                </a:solidFill>
                <a:latin typeface="Arial" panose="020B0604020202020204" pitchFamily="34" charset="0"/>
                <a:cs typeface="Arial" panose="020B0604020202020204" pitchFamily="34" charset="0"/>
              </a:rPr>
              <a:t>WELLNESS AND BELONGING ARE THE FOUNDATION OF STRONG COMMUNITIES.</a:t>
            </a:r>
          </a:p>
        </p:txBody>
      </p:sp>
    </p:spTree>
    <p:extLst>
      <p:ext uri="{BB962C8B-B14F-4D97-AF65-F5344CB8AC3E}">
        <p14:creationId xmlns:p14="http://schemas.microsoft.com/office/powerpoint/2010/main" val="18639526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1277CE-E1A3-7FED-F06B-EFBE2386666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D762461-6E8D-855D-B9BA-94F061AF98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46"/>
            <a:ext cx="24384000" cy="13716000"/>
          </a:xfrm>
          <a:prstGeom prst="rect">
            <a:avLst/>
          </a:prstGeom>
        </p:spPr>
      </p:pic>
      <p:sp>
        <p:nvSpPr>
          <p:cNvPr id="4" name="TextBox 3">
            <a:extLst>
              <a:ext uri="{FF2B5EF4-FFF2-40B4-BE49-F238E27FC236}">
                <a16:creationId xmlns:a16="http://schemas.microsoft.com/office/drawing/2014/main" id="{CED49DD6-AA38-EE68-2AB4-43D373CA6D4F}"/>
              </a:ext>
            </a:extLst>
          </p:cNvPr>
          <p:cNvSpPr txBox="1"/>
          <p:nvPr/>
        </p:nvSpPr>
        <p:spPr>
          <a:xfrm>
            <a:off x="1688800" y="3964689"/>
            <a:ext cx="13639432" cy="2123658"/>
          </a:xfrm>
          <a:prstGeom prst="rect">
            <a:avLst/>
          </a:prstGeom>
          <a:noFill/>
        </p:spPr>
        <p:txBody>
          <a:bodyPr wrap="square" rtlCol="0">
            <a:spAutoFit/>
          </a:bodyPr>
          <a:lstStyle/>
          <a:p>
            <a:r>
              <a:rPr lang="en-US" sz="4400" dirty="0">
                <a:solidFill>
                  <a:srgbClr val="DA291C"/>
                </a:solidFill>
                <a:latin typeface="Georgia" panose="02040502050405020303" pitchFamily="18" charset="0"/>
                <a:cs typeface="Arial" panose="020B0604020202020204" pitchFamily="34" charset="0"/>
              </a:rPr>
              <a:t>United Way’s support didn’t just help my husband - it helped me, as a caregiver, find strength and peace during one of the hardest journeys of my life.”</a:t>
            </a:r>
          </a:p>
        </p:txBody>
      </p:sp>
      <p:pic>
        <p:nvPicPr>
          <p:cNvPr id="6" name="Picture 5">
            <a:extLst>
              <a:ext uri="{FF2B5EF4-FFF2-40B4-BE49-F238E27FC236}">
                <a16:creationId xmlns:a16="http://schemas.microsoft.com/office/drawing/2014/main" id="{C157D9C0-C5B2-3992-CE22-7AAB556B776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27518" y="2778627"/>
            <a:ext cx="1155700" cy="939800"/>
          </a:xfrm>
          <a:prstGeom prst="rect">
            <a:avLst/>
          </a:prstGeom>
        </p:spPr>
      </p:pic>
      <p:sp>
        <p:nvSpPr>
          <p:cNvPr id="7" name="Rounded Rectangle 6">
            <a:hlinkClick r:id="rId5"/>
            <a:extLst>
              <a:ext uri="{FF2B5EF4-FFF2-40B4-BE49-F238E27FC236}">
                <a16:creationId xmlns:a16="http://schemas.microsoft.com/office/drawing/2014/main" id="{02A0D772-EED0-51C7-5672-BF8D7CDE9D66}"/>
              </a:ext>
            </a:extLst>
          </p:cNvPr>
          <p:cNvSpPr/>
          <p:nvPr/>
        </p:nvSpPr>
        <p:spPr>
          <a:xfrm>
            <a:off x="1327518" y="7237829"/>
            <a:ext cx="5891429" cy="914400"/>
          </a:xfrm>
          <a:prstGeom prst="roundRect">
            <a:avLst/>
          </a:prstGeom>
          <a:solidFill>
            <a:srgbClr val="DA29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7737287-821C-064C-8176-065A51997D71}"/>
              </a:ext>
            </a:extLst>
          </p:cNvPr>
          <p:cNvSpPr txBox="1"/>
          <p:nvPr/>
        </p:nvSpPr>
        <p:spPr>
          <a:xfrm>
            <a:off x="1327518" y="7394947"/>
            <a:ext cx="5891428" cy="600164"/>
          </a:xfrm>
          <a:prstGeom prst="rect">
            <a:avLst/>
          </a:prstGeom>
          <a:noFill/>
        </p:spPr>
        <p:txBody>
          <a:bodyPr wrap="square" rtlCol="0">
            <a:spAutoFit/>
          </a:bodyPr>
          <a:lstStyle/>
          <a:p>
            <a:pPr algn="ctr"/>
            <a:r>
              <a:rPr lang="en-US" sz="3300" dirty="0">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Watch Carol’s Story</a:t>
            </a:r>
            <a:endParaRPr lang="en-US" sz="3300" dirty="0">
              <a:solidFill>
                <a:schemeClr val="bg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892C88C6-9D67-DE34-7CDC-7061427E5DFC}"/>
              </a:ext>
            </a:extLst>
          </p:cNvPr>
          <p:cNvSpPr txBox="1"/>
          <p:nvPr/>
        </p:nvSpPr>
        <p:spPr>
          <a:xfrm>
            <a:off x="1327519" y="9284599"/>
            <a:ext cx="10585808" cy="1107996"/>
          </a:xfrm>
          <a:prstGeom prst="rect">
            <a:avLst/>
          </a:prstGeom>
          <a:noFill/>
        </p:spPr>
        <p:txBody>
          <a:bodyPr wrap="square" rtlCol="0">
            <a:spAutoFit/>
          </a:bodyPr>
          <a:lstStyle/>
          <a:p>
            <a:r>
              <a:rPr lang="en-US" sz="3300" dirty="0">
                <a:solidFill>
                  <a:srgbClr val="DA291C"/>
                </a:solidFill>
                <a:latin typeface="Arial" panose="020B0604020202020204" pitchFamily="34" charset="0"/>
                <a:cs typeface="Arial" panose="020B0604020202020204" pitchFamily="34" charset="0"/>
              </a:rPr>
              <a:t>United in ACTION, we have helped </a:t>
            </a:r>
            <a:r>
              <a:rPr lang="en-US" sz="3300" b="1" dirty="0">
                <a:solidFill>
                  <a:srgbClr val="DA291C"/>
                </a:solidFill>
                <a:latin typeface="Arial" panose="020B0604020202020204" pitchFamily="34" charset="0"/>
                <a:cs typeface="Arial" panose="020B0604020202020204" pitchFamily="34" charset="0"/>
              </a:rPr>
              <a:t>50,224</a:t>
            </a:r>
            <a:r>
              <a:rPr lang="en-US" sz="3300" dirty="0">
                <a:solidFill>
                  <a:srgbClr val="DA291C"/>
                </a:solidFill>
                <a:latin typeface="Arial" panose="020B0604020202020204" pitchFamily="34" charset="0"/>
                <a:cs typeface="Arial" panose="020B0604020202020204" pitchFamily="34" charset="0"/>
              </a:rPr>
              <a:t> seniors improve their wellness and sense of belonging.</a:t>
            </a:r>
          </a:p>
        </p:txBody>
      </p:sp>
    </p:spTree>
    <p:extLst>
      <p:ext uri="{BB962C8B-B14F-4D97-AF65-F5344CB8AC3E}">
        <p14:creationId xmlns:p14="http://schemas.microsoft.com/office/powerpoint/2010/main" val="33727282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09A44-ABDF-E165-7E3F-983DA146736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A782856-53E6-7DBB-38CD-D0B97874CD0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46"/>
            <a:ext cx="24384000" cy="13716000"/>
          </a:xfrm>
          <a:prstGeom prst="rect">
            <a:avLst/>
          </a:prstGeom>
        </p:spPr>
      </p:pic>
      <p:sp>
        <p:nvSpPr>
          <p:cNvPr id="4" name="TextBox 3">
            <a:extLst>
              <a:ext uri="{FF2B5EF4-FFF2-40B4-BE49-F238E27FC236}">
                <a16:creationId xmlns:a16="http://schemas.microsoft.com/office/drawing/2014/main" id="{90E68827-6EFF-3FE9-0DE5-8D707BF3B5B6}"/>
              </a:ext>
            </a:extLst>
          </p:cNvPr>
          <p:cNvSpPr txBox="1"/>
          <p:nvPr/>
        </p:nvSpPr>
        <p:spPr>
          <a:xfrm>
            <a:off x="1688800" y="3964689"/>
            <a:ext cx="13101620" cy="3477875"/>
          </a:xfrm>
          <a:prstGeom prst="rect">
            <a:avLst/>
          </a:prstGeom>
          <a:noFill/>
        </p:spPr>
        <p:txBody>
          <a:bodyPr wrap="square" rtlCol="0">
            <a:spAutoFit/>
          </a:bodyPr>
          <a:lstStyle/>
          <a:p>
            <a:r>
              <a:rPr lang="en-US" sz="4400" dirty="0">
                <a:solidFill>
                  <a:srgbClr val="DA291C"/>
                </a:solidFill>
                <a:latin typeface="Georgia" panose="02040502050405020303" pitchFamily="18" charset="0"/>
                <a:cs typeface="Arial" panose="020B0604020202020204" pitchFamily="34" charset="0"/>
              </a:rPr>
              <a:t>Without United Way, I wouldn’t be alive today. United Way saves lives on levels that people aren’t even aware of. Every dollar donated to United Way goes to help someone like me.” </a:t>
            </a:r>
          </a:p>
          <a:p>
            <a:endParaRPr lang="en-US" sz="4400" dirty="0">
              <a:solidFill>
                <a:srgbClr val="DA291C"/>
              </a:solidFill>
              <a:latin typeface="Georgia" panose="02040502050405020303" pitchFamily="18" charset="0"/>
              <a:cs typeface="Arial" panose="020B0604020202020204" pitchFamily="34" charset="0"/>
            </a:endParaRPr>
          </a:p>
        </p:txBody>
      </p:sp>
      <p:pic>
        <p:nvPicPr>
          <p:cNvPr id="6" name="Picture 5">
            <a:extLst>
              <a:ext uri="{FF2B5EF4-FFF2-40B4-BE49-F238E27FC236}">
                <a16:creationId xmlns:a16="http://schemas.microsoft.com/office/drawing/2014/main" id="{23986EDE-7D96-37D5-9348-3B7CA589CC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27518" y="2778627"/>
            <a:ext cx="1155700" cy="939800"/>
          </a:xfrm>
          <a:prstGeom prst="rect">
            <a:avLst/>
          </a:prstGeom>
        </p:spPr>
      </p:pic>
      <p:sp>
        <p:nvSpPr>
          <p:cNvPr id="7" name="Rounded Rectangle 6">
            <a:hlinkClick r:id="rId5"/>
            <a:extLst>
              <a:ext uri="{FF2B5EF4-FFF2-40B4-BE49-F238E27FC236}">
                <a16:creationId xmlns:a16="http://schemas.microsoft.com/office/drawing/2014/main" id="{19700741-2B3E-29E5-7F2B-86147616B7D5}"/>
              </a:ext>
            </a:extLst>
          </p:cNvPr>
          <p:cNvSpPr/>
          <p:nvPr/>
        </p:nvSpPr>
        <p:spPr>
          <a:xfrm>
            <a:off x="1327518" y="7320334"/>
            <a:ext cx="5891429" cy="914400"/>
          </a:xfrm>
          <a:prstGeom prst="roundRect">
            <a:avLst/>
          </a:prstGeom>
          <a:solidFill>
            <a:srgbClr val="DA29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395B763-A59B-5B07-C647-9F86ADBD3458}"/>
              </a:ext>
            </a:extLst>
          </p:cNvPr>
          <p:cNvSpPr txBox="1"/>
          <p:nvPr/>
        </p:nvSpPr>
        <p:spPr>
          <a:xfrm>
            <a:off x="1327518" y="7477452"/>
            <a:ext cx="5891428" cy="600164"/>
          </a:xfrm>
          <a:prstGeom prst="rect">
            <a:avLst/>
          </a:prstGeom>
          <a:noFill/>
        </p:spPr>
        <p:txBody>
          <a:bodyPr wrap="square" rtlCol="0">
            <a:spAutoFit/>
          </a:bodyPr>
          <a:lstStyle/>
          <a:p>
            <a:pPr algn="ctr"/>
            <a:r>
              <a:rPr lang="en-US" sz="3300" dirty="0">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Watch Heather’s Story</a:t>
            </a:r>
            <a:endParaRPr lang="en-US" sz="3300" dirty="0">
              <a:solidFill>
                <a:schemeClr val="bg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35CE626E-88DB-3CB0-CC20-F0B1F2B48294}"/>
              </a:ext>
            </a:extLst>
          </p:cNvPr>
          <p:cNvSpPr txBox="1"/>
          <p:nvPr/>
        </p:nvSpPr>
        <p:spPr>
          <a:xfrm>
            <a:off x="1327518" y="9284599"/>
            <a:ext cx="11154042" cy="1107996"/>
          </a:xfrm>
          <a:prstGeom prst="rect">
            <a:avLst/>
          </a:prstGeom>
          <a:noFill/>
        </p:spPr>
        <p:txBody>
          <a:bodyPr wrap="square" rtlCol="0">
            <a:spAutoFit/>
          </a:bodyPr>
          <a:lstStyle/>
          <a:p>
            <a:r>
              <a:rPr lang="en-US" sz="3300" dirty="0">
                <a:solidFill>
                  <a:srgbClr val="DA291C"/>
                </a:solidFill>
                <a:latin typeface="Arial" panose="020B0604020202020204" pitchFamily="34" charset="0"/>
                <a:cs typeface="Arial" panose="020B0604020202020204" pitchFamily="34" charset="0"/>
              </a:rPr>
              <a:t>United in ACTION, we've helped </a:t>
            </a:r>
            <a:r>
              <a:rPr lang="en-US" sz="3300" b="1" dirty="0">
                <a:solidFill>
                  <a:srgbClr val="DA291C"/>
                </a:solidFill>
                <a:latin typeface="Arial" panose="020B0604020202020204" pitchFamily="34" charset="0"/>
                <a:cs typeface="Arial" panose="020B0604020202020204" pitchFamily="34" charset="0"/>
              </a:rPr>
              <a:t>86,066</a:t>
            </a:r>
            <a:r>
              <a:rPr lang="en-US" sz="3300" dirty="0">
                <a:solidFill>
                  <a:srgbClr val="DA291C"/>
                </a:solidFill>
                <a:latin typeface="Arial" panose="020B0604020202020204" pitchFamily="34" charset="0"/>
                <a:cs typeface="Arial" panose="020B0604020202020204" pitchFamily="34" charset="0"/>
              </a:rPr>
              <a:t> people strengthen their mental health and better cope with life’s challenges.</a:t>
            </a:r>
          </a:p>
        </p:txBody>
      </p:sp>
    </p:spTree>
    <p:extLst>
      <p:ext uri="{BB962C8B-B14F-4D97-AF65-F5344CB8AC3E}">
        <p14:creationId xmlns:p14="http://schemas.microsoft.com/office/powerpoint/2010/main" val="5969328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FE3646-FD9E-6CAF-0AD5-7BA2B9CC28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46"/>
            <a:ext cx="24384000" cy="13716000"/>
          </a:xfrm>
          <a:prstGeom prst="rect">
            <a:avLst/>
          </a:prstGeom>
        </p:spPr>
      </p:pic>
    </p:spTree>
    <p:extLst>
      <p:ext uri="{BB962C8B-B14F-4D97-AF65-F5344CB8AC3E}">
        <p14:creationId xmlns:p14="http://schemas.microsoft.com/office/powerpoint/2010/main" val="39785099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372645-04A3-A167-10DD-7E826C30C0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46"/>
            <a:ext cx="24384000" cy="13716000"/>
          </a:xfrm>
          <a:prstGeom prst="rect">
            <a:avLst/>
          </a:prstGeom>
        </p:spPr>
      </p:pic>
    </p:spTree>
    <p:extLst>
      <p:ext uri="{BB962C8B-B14F-4D97-AF65-F5344CB8AC3E}">
        <p14:creationId xmlns:p14="http://schemas.microsoft.com/office/powerpoint/2010/main" val="153197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9FCAFC-52C3-A829-D32A-8607CFE628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46"/>
            <a:ext cx="24384000" cy="13716000"/>
          </a:xfrm>
          <a:prstGeom prst="rect">
            <a:avLst/>
          </a:prstGeom>
        </p:spPr>
      </p:pic>
      <p:sp>
        <p:nvSpPr>
          <p:cNvPr id="4" name="TextBox 3">
            <a:extLst>
              <a:ext uri="{FF2B5EF4-FFF2-40B4-BE49-F238E27FC236}">
                <a16:creationId xmlns:a16="http://schemas.microsoft.com/office/drawing/2014/main" id="{6CFED81F-6B7F-F3B5-290F-34A198B176CD}"/>
              </a:ext>
            </a:extLst>
          </p:cNvPr>
          <p:cNvSpPr txBox="1"/>
          <p:nvPr/>
        </p:nvSpPr>
        <p:spPr>
          <a:xfrm>
            <a:off x="1183474" y="4314669"/>
            <a:ext cx="11237495" cy="3385542"/>
          </a:xfrm>
          <a:prstGeom prst="rect">
            <a:avLst/>
          </a:prstGeom>
          <a:noFill/>
        </p:spPr>
        <p:txBody>
          <a:bodyPr wrap="square" rtlCol="0">
            <a:spAutoFit/>
          </a:bodyPr>
          <a:lstStyle/>
          <a:p>
            <a:r>
              <a:rPr lang="en-US" sz="10700" b="1" dirty="0">
                <a:solidFill>
                  <a:schemeClr val="bg1"/>
                </a:solidFill>
                <a:latin typeface="Arial" panose="020B0604020202020204" pitchFamily="34" charset="0"/>
                <a:cs typeface="Arial" panose="020B0604020202020204" pitchFamily="34" charset="0"/>
              </a:rPr>
              <a:t>Your Gift </a:t>
            </a:r>
            <a:br>
              <a:rPr lang="en-US" sz="10700" b="1" dirty="0">
                <a:solidFill>
                  <a:schemeClr val="bg1"/>
                </a:solidFill>
                <a:latin typeface="Arial" panose="020B0604020202020204" pitchFamily="34" charset="0"/>
                <a:cs typeface="Arial" panose="020B0604020202020204" pitchFamily="34" charset="0"/>
              </a:rPr>
            </a:br>
            <a:r>
              <a:rPr lang="en-US" sz="10700" b="1" dirty="0">
                <a:solidFill>
                  <a:schemeClr val="bg1"/>
                </a:solidFill>
                <a:latin typeface="Arial" panose="020B0604020202020204" pitchFamily="34" charset="0"/>
                <a:cs typeface="Arial" panose="020B0604020202020204" pitchFamily="34" charset="0"/>
              </a:rPr>
              <a:t>in ACTION</a:t>
            </a:r>
          </a:p>
        </p:txBody>
      </p:sp>
      <p:sp>
        <p:nvSpPr>
          <p:cNvPr id="5" name="TextBox 4">
            <a:extLst>
              <a:ext uri="{FF2B5EF4-FFF2-40B4-BE49-F238E27FC236}">
                <a16:creationId xmlns:a16="http://schemas.microsoft.com/office/drawing/2014/main" id="{45560A36-89C5-E801-E7F4-AD9651FECE08}"/>
              </a:ext>
            </a:extLst>
          </p:cNvPr>
          <p:cNvSpPr txBox="1"/>
          <p:nvPr/>
        </p:nvSpPr>
        <p:spPr>
          <a:xfrm>
            <a:off x="14607540" y="2946556"/>
            <a:ext cx="8532404" cy="1615827"/>
          </a:xfrm>
          <a:prstGeom prst="rect">
            <a:avLst/>
          </a:prstGeom>
          <a:noFill/>
        </p:spPr>
        <p:txBody>
          <a:bodyPr wrap="square" rtlCol="0">
            <a:spAutoFit/>
          </a:bodyPr>
          <a:lstStyle/>
          <a:p>
            <a:r>
              <a:rPr lang="en-US" sz="3300" b="1" dirty="0">
                <a:solidFill>
                  <a:schemeClr val="bg1"/>
                </a:solidFill>
                <a:latin typeface="Arial" panose="020B0604020202020204" pitchFamily="34" charset="0"/>
                <a:cs typeface="Arial" panose="020B0604020202020204" pitchFamily="34" charset="0"/>
              </a:rPr>
              <a:t>$5/pay </a:t>
            </a:r>
          </a:p>
          <a:p>
            <a:r>
              <a:rPr lang="en-US" sz="3300" dirty="0">
                <a:solidFill>
                  <a:schemeClr val="bg1"/>
                </a:solidFill>
                <a:latin typeface="Arial" panose="020B0604020202020204" pitchFamily="34" charset="0"/>
                <a:cs typeface="Arial" panose="020B0604020202020204" pitchFamily="34" charset="0"/>
              </a:rPr>
              <a:t>provides health and wellness programming to 9 women experiencing poverty</a:t>
            </a:r>
          </a:p>
        </p:txBody>
      </p:sp>
      <p:sp>
        <p:nvSpPr>
          <p:cNvPr id="6" name="TextBox 5">
            <a:extLst>
              <a:ext uri="{FF2B5EF4-FFF2-40B4-BE49-F238E27FC236}">
                <a16:creationId xmlns:a16="http://schemas.microsoft.com/office/drawing/2014/main" id="{60F2BC66-DDF5-7FC4-4CBF-BF8590918F93}"/>
              </a:ext>
            </a:extLst>
          </p:cNvPr>
          <p:cNvSpPr txBox="1"/>
          <p:nvPr/>
        </p:nvSpPr>
        <p:spPr>
          <a:xfrm>
            <a:off x="14607540" y="6007440"/>
            <a:ext cx="8532404" cy="1615827"/>
          </a:xfrm>
          <a:prstGeom prst="rect">
            <a:avLst/>
          </a:prstGeom>
          <a:noFill/>
        </p:spPr>
        <p:txBody>
          <a:bodyPr wrap="square" rtlCol="0">
            <a:spAutoFit/>
          </a:bodyPr>
          <a:lstStyle/>
          <a:p>
            <a:r>
              <a:rPr lang="en-US" sz="3300" b="1" dirty="0">
                <a:solidFill>
                  <a:schemeClr val="bg1"/>
                </a:solidFill>
                <a:latin typeface="Arial" panose="020B0604020202020204" pitchFamily="34" charset="0"/>
                <a:cs typeface="Arial" panose="020B0604020202020204" pitchFamily="34" charset="0"/>
              </a:rPr>
              <a:t>$14/pay </a:t>
            </a:r>
          </a:p>
          <a:p>
            <a:r>
              <a:rPr lang="en-US" sz="3300" dirty="0">
                <a:solidFill>
                  <a:schemeClr val="bg1"/>
                </a:solidFill>
                <a:latin typeface="Arial" panose="020B0604020202020204" pitchFamily="34" charset="0"/>
                <a:cs typeface="Arial" panose="020B0604020202020204" pitchFamily="34" charset="0"/>
              </a:rPr>
              <a:t>provides transportation to important medical appointments to 20 rural area seniors</a:t>
            </a:r>
          </a:p>
        </p:txBody>
      </p:sp>
      <p:sp>
        <p:nvSpPr>
          <p:cNvPr id="7" name="TextBox 6">
            <a:extLst>
              <a:ext uri="{FF2B5EF4-FFF2-40B4-BE49-F238E27FC236}">
                <a16:creationId xmlns:a16="http://schemas.microsoft.com/office/drawing/2014/main" id="{25E80326-811A-B01F-9366-7A590661409E}"/>
              </a:ext>
            </a:extLst>
          </p:cNvPr>
          <p:cNvSpPr txBox="1"/>
          <p:nvPr/>
        </p:nvSpPr>
        <p:spPr>
          <a:xfrm>
            <a:off x="14607540" y="8938226"/>
            <a:ext cx="8532404" cy="2123658"/>
          </a:xfrm>
          <a:prstGeom prst="rect">
            <a:avLst/>
          </a:prstGeom>
          <a:noFill/>
        </p:spPr>
        <p:txBody>
          <a:bodyPr wrap="square" rtlCol="0">
            <a:spAutoFit/>
          </a:bodyPr>
          <a:lstStyle/>
          <a:p>
            <a:r>
              <a:rPr lang="en-US" sz="3300" b="1" dirty="0">
                <a:solidFill>
                  <a:schemeClr val="bg1"/>
                </a:solidFill>
                <a:latin typeface="Arial" panose="020B0604020202020204" pitchFamily="34" charset="0"/>
                <a:cs typeface="Arial" panose="020B0604020202020204" pitchFamily="34" charset="0"/>
              </a:rPr>
              <a:t>$46/pay ​​(Leadership Gift)</a:t>
            </a:r>
            <a:br>
              <a:rPr lang="en-US" sz="3300" dirty="0">
                <a:solidFill>
                  <a:schemeClr val="bg1"/>
                </a:solidFill>
                <a:latin typeface="Arial" panose="020B0604020202020204" pitchFamily="34" charset="0"/>
                <a:cs typeface="Arial" panose="020B0604020202020204" pitchFamily="34" charset="0"/>
              </a:rPr>
            </a:br>
            <a:r>
              <a:rPr lang="en-US" sz="3300" dirty="0">
                <a:solidFill>
                  <a:schemeClr val="bg1"/>
                </a:solidFill>
                <a:latin typeface="Arial" panose="020B0604020202020204" pitchFamily="34" charset="0"/>
                <a:cs typeface="Arial" panose="020B0604020202020204" pitchFamily="34" charset="0"/>
              </a:rPr>
              <a:t>provides weekly music classes to 143 people with developmental disabilities in residential homes for 3 months</a:t>
            </a:r>
          </a:p>
        </p:txBody>
      </p:sp>
    </p:spTree>
    <p:extLst>
      <p:ext uri="{BB962C8B-B14F-4D97-AF65-F5344CB8AC3E}">
        <p14:creationId xmlns:p14="http://schemas.microsoft.com/office/powerpoint/2010/main" val="13453238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C39198-2E2E-A30D-FB04-DFC512D3AE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46"/>
            <a:ext cx="24384000" cy="13716000"/>
          </a:xfrm>
          <a:prstGeom prst="rect">
            <a:avLst/>
          </a:prstGeom>
        </p:spPr>
      </p:pic>
      <p:sp>
        <p:nvSpPr>
          <p:cNvPr id="4" name="TextBox 3">
            <a:extLst>
              <a:ext uri="{FF2B5EF4-FFF2-40B4-BE49-F238E27FC236}">
                <a16:creationId xmlns:a16="http://schemas.microsoft.com/office/drawing/2014/main" id="{DFF0EDAE-C705-5633-28EC-A006238F311A}"/>
              </a:ext>
            </a:extLst>
          </p:cNvPr>
          <p:cNvSpPr txBox="1"/>
          <p:nvPr/>
        </p:nvSpPr>
        <p:spPr>
          <a:xfrm>
            <a:off x="1183473" y="3655338"/>
            <a:ext cx="14481642" cy="3385542"/>
          </a:xfrm>
          <a:prstGeom prst="rect">
            <a:avLst/>
          </a:prstGeom>
          <a:noFill/>
        </p:spPr>
        <p:txBody>
          <a:bodyPr wrap="square" rtlCol="0">
            <a:spAutoFit/>
          </a:bodyPr>
          <a:lstStyle/>
          <a:p>
            <a:r>
              <a:rPr lang="en-US" sz="10700" b="1" dirty="0">
                <a:solidFill>
                  <a:srgbClr val="DA291C"/>
                </a:solidFill>
                <a:latin typeface="Arial" panose="020B0604020202020204" pitchFamily="34" charset="0"/>
                <a:cs typeface="Arial" panose="020B0604020202020204" pitchFamily="34" charset="0"/>
              </a:rPr>
              <a:t>Local Leaders</a:t>
            </a:r>
            <a:br>
              <a:rPr lang="en-US" sz="10700" b="1" dirty="0">
                <a:solidFill>
                  <a:srgbClr val="DA291C"/>
                </a:solidFill>
                <a:latin typeface="Arial" panose="020B0604020202020204" pitchFamily="34" charset="0"/>
                <a:cs typeface="Arial" panose="020B0604020202020204" pitchFamily="34" charset="0"/>
              </a:rPr>
            </a:br>
            <a:r>
              <a:rPr lang="en-US" sz="10700" b="1" dirty="0">
                <a:solidFill>
                  <a:srgbClr val="DA291C"/>
                </a:solidFill>
                <a:latin typeface="Arial" panose="020B0604020202020204" pitchFamily="34" charset="0"/>
                <a:cs typeface="Arial" panose="020B0604020202020204" pitchFamily="34" charset="0"/>
              </a:rPr>
              <a:t>in ACTION</a:t>
            </a:r>
          </a:p>
        </p:txBody>
      </p:sp>
      <p:sp>
        <p:nvSpPr>
          <p:cNvPr id="5" name="TextBox 4">
            <a:extLst>
              <a:ext uri="{FF2B5EF4-FFF2-40B4-BE49-F238E27FC236}">
                <a16:creationId xmlns:a16="http://schemas.microsoft.com/office/drawing/2014/main" id="{1B51101D-B6DF-F9F0-E545-947134FAEDB9}"/>
              </a:ext>
            </a:extLst>
          </p:cNvPr>
          <p:cNvSpPr txBox="1"/>
          <p:nvPr/>
        </p:nvSpPr>
        <p:spPr>
          <a:xfrm>
            <a:off x="1183473" y="8714185"/>
            <a:ext cx="9995067" cy="1615827"/>
          </a:xfrm>
          <a:prstGeom prst="rect">
            <a:avLst/>
          </a:prstGeom>
          <a:noFill/>
        </p:spPr>
        <p:txBody>
          <a:bodyPr wrap="square" rtlCol="0">
            <a:spAutoFit/>
          </a:bodyPr>
          <a:lstStyle/>
          <a:p>
            <a:r>
              <a:rPr lang="en-US" sz="3300" dirty="0">
                <a:solidFill>
                  <a:srgbClr val="DA291C"/>
                </a:solidFill>
                <a:latin typeface="Arial" panose="020B0604020202020204" pitchFamily="34" charset="0"/>
                <a:cs typeface="Arial" panose="020B0604020202020204" pitchFamily="34" charset="0"/>
              </a:rPr>
              <a:t>Give </a:t>
            </a:r>
            <a:r>
              <a:rPr lang="en-US" sz="3300" b="1" dirty="0">
                <a:solidFill>
                  <a:srgbClr val="DA291C"/>
                </a:solidFill>
                <a:latin typeface="Arial" panose="020B0604020202020204" pitchFamily="34" charset="0"/>
                <a:cs typeface="Arial" panose="020B0604020202020204" pitchFamily="34" charset="0"/>
              </a:rPr>
              <a:t>$100+/month </a:t>
            </a:r>
            <a:r>
              <a:rPr lang="en-US" sz="3300" dirty="0">
                <a:solidFill>
                  <a:srgbClr val="DA291C"/>
                </a:solidFill>
                <a:latin typeface="Arial" panose="020B0604020202020204" pitchFamily="34" charset="0"/>
                <a:cs typeface="Arial" panose="020B0604020202020204" pitchFamily="34" charset="0"/>
              </a:rPr>
              <a:t>or </a:t>
            </a:r>
            <a:r>
              <a:rPr lang="en-US" sz="3300" b="1" dirty="0">
                <a:solidFill>
                  <a:srgbClr val="DA291C"/>
                </a:solidFill>
                <a:latin typeface="Arial" panose="020B0604020202020204" pitchFamily="34" charset="0"/>
                <a:cs typeface="Arial" panose="020B0604020202020204" pitchFamily="34" charset="0"/>
              </a:rPr>
              <a:t>$1,200+ annually </a:t>
            </a:r>
            <a:r>
              <a:rPr lang="en-US" sz="3300" dirty="0">
                <a:solidFill>
                  <a:srgbClr val="DA291C"/>
                </a:solidFill>
                <a:latin typeface="Arial" panose="020B0604020202020204" pitchFamily="34" charset="0"/>
                <a:cs typeface="Arial" panose="020B0604020202020204" pitchFamily="34" charset="0"/>
              </a:rPr>
              <a:t>to drive change and support programs local families, seniors, and kids rely on.</a:t>
            </a:r>
          </a:p>
        </p:txBody>
      </p:sp>
      <p:sp>
        <p:nvSpPr>
          <p:cNvPr id="6" name="TextBox 5">
            <a:extLst>
              <a:ext uri="{FF2B5EF4-FFF2-40B4-BE49-F238E27FC236}">
                <a16:creationId xmlns:a16="http://schemas.microsoft.com/office/drawing/2014/main" id="{7C6779C7-01E6-1487-741D-E79224DA1C5C}"/>
              </a:ext>
            </a:extLst>
          </p:cNvPr>
          <p:cNvSpPr txBox="1"/>
          <p:nvPr/>
        </p:nvSpPr>
        <p:spPr>
          <a:xfrm>
            <a:off x="1183473" y="7059849"/>
            <a:ext cx="12427596" cy="769441"/>
          </a:xfrm>
          <a:prstGeom prst="rect">
            <a:avLst/>
          </a:prstGeom>
          <a:noFill/>
        </p:spPr>
        <p:txBody>
          <a:bodyPr wrap="square" rtlCol="0">
            <a:spAutoFit/>
          </a:bodyPr>
          <a:lstStyle/>
          <a:p>
            <a:r>
              <a:rPr lang="en-US" sz="4400" dirty="0">
                <a:solidFill>
                  <a:srgbClr val="DA291C"/>
                </a:solidFill>
                <a:latin typeface="Arial" panose="020B0604020202020204" pitchFamily="34" charset="0"/>
                <a:cs typeface="Arial" panose="020B0604020202020204" pitchFamily="34" charset="0"/>
              </a:rPr>
              <a:t>BECOME A LEADERSHIP DONOR</a:t>
            </a:r>
          </a:p>
        </p:txBody>
      </p:sp>
      <p:sp>
        <p:nvSpPr>
          <p:cNvPr id="7" name="TextBox 6">
            <a:extLst>
              <a:ext uri="{FF2B5EF4-FFF2-40B4-BE49-F238E27FC236}">
                <a16:creationId xmlns:a16="http://schemas.microsoft.com/office/drawing/2014/main" id="{328448D1-903B-EF99-8BD9-6ED25983E923}"/>
              </a:ext>
            </a:extLst>
          </p:cNvPr>
          <p:cNvSpPr txBox="1"/>
          <p:nvPr/>
        </p:nvSpPr>
        <p:spPr>
          <a:xfrm>
            <a:off x="15192316" y="3975256"/>
            <a:ext cx="8307764" cy="6440225"/>
          </a:xfrm>
          <a:prstGeom prst="rect">
            <a:avLst/>
          </a:prstGeom>
          <a:noFill/>
        </p:spPr>
        <p:txBody>
          <a:bodyPr wrap="square" rtlCol="0">
            <a:spAutoFit/>
          </a:bodyPr>
          <a:lstStyle/>
          <a:p>
            <a:r>
              <a:rPr lang="en-US" sz="3300" b="1" dirty="0">
                <a:solidFill>
                  <a:schemeClr val="bg1"/>
                </a:solidFill>
                <a:latin typeface="Arial" panose="020B0604020202020204" pitchFamily="34" charset="0"/>
                <a:cs typeface="Arial" panose="020B0604020202020204" pitchFamily="34" charset="0"/>
              </a:rPr>
              <a:t>Benefits Include:</a:t>
            </a:r>
          </a:p>
          <a:p>
            <a:pPr marL="457200" indent="-457200">
              <a:lnSpc>
                <a:spcPct val="150000"/>
              </a:lnSpc>
              <a:buFont typeface="Arial" panose="020B0604020202020204" pitchFamily="34" charset="0"/>
              <a:buChar char="•"/>
            </a:pPr>
            <a:r>
              <a:rPr lang="en-US" sz="3300" dirty="0">
                <a:solidFill>
                  <a:schemeClr val="bg1"/>
                </a:solidFill>
                <a:latin typeface="Arial" panose="020B0604020202020204" pitchFamily="34" charset="0"/>
                <a:cs typeface="Arial" panose="020B0604020202020204" pitchFamily="34" charset="0"/>
              </a:rPr>
              <a:t>Early updates &amp; impact reports</a:t>
            </a:r>
          </a:p>
          <a:p>
            <a:pPr marL="457200" indent="-457200">
              <a:lnSpc>
                <a:spcPct val="150000"/>
              </a:lnSpc>
              <a:buFont typeface="Arial" panose="020B0604020202020204" pitchFamily="34" charset="0"/>
              <a:buChar char="•"/>
            </a:pPr>
            <a:r>
              <a:rPr lang="en-US" sz="3300" dirty="0">
                <a:solidFill>
                  <a:schemeClr val="bg1"/>
                </a:solidFill>
                <a:latin typeface="Arial" panose="020B0604020202020204" pitchFamily="34" charset="0"/>
                <a:cs typeface="Arial" panose="020B0604020202020204" pitchFamily="34" charset="0"/>
              </a:rPr>
              <a:t>Invitations to exclusive events</a:t>
            </a:r>
          </a:p>
          <a:p>
            <a:pPr marL="457200" indent="-457200">
              <a:buFont typeface="Arial" panose="020B0604020202020204" pitchFamily="34" charset="0"/>
              <a:buChar char="•"/>
            </a:pPr>
            <a:r>
              <a:rPr lang="en-US" sz="3300" dirty="0">
                <a:solidFill>
                  <a:schemeClr val="bg1"/>
                </a:solidFill>
                <a:latin typeface="Arial" panose="020B0604020202020204" pitchFamily="34" charset="0"/>
                <a:cs typeface="Arial" panose="020B0604020202020204" pitchFamily="34" charset="0"/>
              </a:rPr>
              <a:t>One-on-one connection with a United Way team member</a:t>
            </a:r>
          </a:p>
          <a:p>
            <a:pPr marL="457200" indent="-457200">
              <a:lnSpc>
                <a:spcPct val="150000"/>
              </a:lnSpc>
              <a:buFont typeface="Arial" panose="020B0604020202020204" pitchFamily="34" charset="0"/>
              <a:buChar char="•"/>
            </a:pPr>
            <a:r>
              <a:rPr lang="en-US" sz="3300" dirty="0">
                <a:solidFill>
                  <a:schemeClr val="bg1"/>
                </a:solidFill>
                <a:latin typeface="Arial" panose="020B0604020202020204" pitchFamily="34" charset="0"/>
                <a:cs typeface="Arial" panose="020B0604020202020204" pitchFamily="34" charset="0"/>
              </a:rPr>
              <a:t>Recognition on the Leadership</a:t>
            </a:r>
          </a:p>
          <a:p>
            <a:pPr marL="457200" indent="-457200">
              <a:lnSpc>
                <a:spcPct val="150000"/>
              </a:lnSpc>
              <a:buFont typeface="Arial" panose="020B0604020202020204" pitchFamily="34" charset="0"/>
              <a:buChar char="•"/>
            </a:pPr>
            <a:r>
              <a:rPr lang="en-US" sz="3300" dirty="0" err="1">
                <a:solidFill>
                  <a:schemeClr val="bg1"/>
                </a:solidFill>
                <a:latin typeface="Arial" panose="020B0604020202020204" pitchFamily="34" charset="0"/>
                <a:cs typeface="Arial" panose="020B0604020202020204" pitchFamily="34" charset="0"/>
              </a:rPr>
              <a:t>Honour</a:t>
            </a:r>
            <a:r>
              <a:rPr lang="en-US" sz="3300" dirty="0">
                <a:solidFill>
                  <a:schemeClr val="bg1"/>
                </a:solidFill>
                <a:latin typeface="Arial" panose="020B0604020202020204" pitchFamily="34" charset="0"/>
                <a:cs typeface="Arial" panose="020B0604020202020204" pitchFamily="34" charset="0"/>
              </a:rPr>
              <a:t> Roll</a:t>
            </a:r>
          </a:p>
          <a:p>
            <a:pPr marL="457200" indent="-457200">
              <a:lnSpc>
                <a:spcPct val="150000"/>
              </a:lnSpc>
              <a:buFont typeface="Arial" panose="020B0604020202020204" pitchFamily="34" charset="0"/>
              <a:buChar char="•"/>
            </a:pPr>
            <a:r>
              <a:rPr lang="en-US" sz="3300" dirty="0">
                <a:solidFill>
                  <a:schemeClr val="bg1"/>
                </a:solidFill>
                <a:latin typeface="Arial" panose="020B0604020202020204" pitchFamily="34" charset="0"/>
                <a:cs typeface="Arial" panose="020B0604020202020204" pitchFamily="34" charset="0"/>
              </a:rPr>
              <a:t>Valuable tax benefits</a:t>
            </a:r>
          </a:p>
          <a:p>
            <a:endParaRPr lang="en-US" sz="3300" dirty="0">
              <a:solidFill>
                <a:schemeClr val="bg1"/>
              </a:solidFill>
              <a:latin typeface="Arial" panose="020B0604020202020204" pitchFamily="34" charset="0"/>
              <a:cs typeface="Arial" panose="020B0604020202020204" pitchFamily="34" charset="0"/>
            </a:endParaRPr>
          </a:p>
          <a:p>
            <a:r>
              <a:rPr lang="en-US" sz="3300" i="1" dirty="0">
                <a:solidFill>
                  <a:schemeClr val="bg1"/>
                </a:solidFill>
                <a:latin typeface="Arial" panose="020B0604020202020204" pitchFamily="34" charset="0"/>
                <a:cs typeface="Arial" panose="020B0604020202020204" pitchFamily="34" charset="0"/>
              </a:rPr>
              <a:t>Join a powerful local network today!</a:t>
            </a:r>
          </a:p>
        </p:txBody>
      </p:sp>
    </p:spTree>
    <p:extLst>
      <p:ext uri="{BB962C8B-B14F-4D97-AF65-F5344CB8AC3E}">
        <p14:creationId xmlns:p14="http://schemas.microsoft.com/office/powerpoint/2010/main" val="7937805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64CE35-25F2-F63A-FD76-A9D947B93A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46"/>
            <a:ext cx="24384000" cy="13716000"/>
          </a:xfrm>
          <a:prstGeom prst="rect">
            <a:avLst/>
          </a:prstGeom>
        </p:spPr>
      </p:pic>
    </p:spTree>
    <p:extLst>
      <p:ext uri="{BB962C8B-B14F-4D97-AF65-F5344CB8AC3E}">
        <p14:creationId xmlns:p14="http://schemas.microsoft.com/office/powerpoint/2010/main" val="5868843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8B4363-AB3B-9ECA-1FCE-0EB42EBA213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46"/>
            <a:ext cx="24384000" cy="13716000"/>
          </a:xfrm>
          <a:prstGeom prst="rect">
            <a:avLst/>
          </a:prstGeom>
        </p:spPr>
      </p:pic>
      <p:sp>
        <p:nvSpPr>
          <p:cNvPr id="4" name="TextBox 3">
            <a:extLst>
              <a:ext uri="{FF2B5EF4-FFF2-40B4-BE49-F238E27FC236}">
                <a16:creationId xmlns:a16="http://schemas.microsoft.com/office/drawing/2014/main" id="{E24ECFB8-7057-B5D3-2E74-B1A3A85D51D8}"/>
              </a:ext>
            </a:extLst>
          </p:cNvPr>
          <p:cNvSpPr txBox="1"/>
          <p:nvPr/>
        </p:nvSpPr>
        <p:spPr>
          <a:xfrm>
            <a:off x="1183473" y="4314669"/>
            <a:ext cx="16190127" cy="3385542"/>
          </a:xfrm>
          <a:prstGeom prst="rect">
            <a:avLst/>
          </a:prstGeom>
          <a:noFill/>
        </p:spPr>
        <p:txBody>
          <a:bodyPr wrap="square" rtlCol="0">
            <a:spAutoFit/>
          </a:bodyPr>
          <a:lstStyle/>
          <a:p>
            <a:r>
              <a:rPr lang="en-US" sz="10700" b="1" dirty="0">
                <a:solidFill>
                  <a:schemeClr val="bg1"/>
                </a:solidFill>
                <a:latin typeface="Arial" panose="020B0604020202020204" pitchFamily="34" charset="0"/>
                <a:cs typeface="Arial" panose="020B0604020202020204" pitchFamily="34" charset="0"/>
              </a:rPr>
              <a:t>Now more than ever, our community needs us.</a:t>
            </a:r>
          </a:p>
        </p:txBody>
      </p:sp>
      <p:sp>
        <p:nvSpPr>
          <p:cNvPr id="5" name="TextBox 4">
            <a:extLst>
              <a:ext uri="{FF2B5EF4-FFF2-40B4-BE49-F238E27FC236}">
                <a16:creationId xmlns:a16="http://schemas.microsoft.com/office/drawing/2014/main" id="{D067FF67-5322-8426-DD30-59732A567EE2}"/>
              </a:ext>
            </a:extLst>
          </p:cNvPr>
          <p:cNvSpPr txBox="1"/>
          <p:nvPr/>
        </p:nvSpPr>
        <p:spPr>
          <a:xfrm>
            <a:off x="1183473" y="8157447"/>
            <a:ext cx="12623967" cy="1107996"/>
          </a:xfrm>
          <a:prstGeom prst="rect">
            <a:avLst/>
          </a:prstGeom>
          <a:noFill/>
        </p:spPr>
        <p:txBody>
          <a:bodyPr wrap="square" rtlCol="0">
            <a:spAutoFit/>
          </a:bodyPr>
          <a:lstStyle/>
          <a:p>
            <a:r>
              <a:rPr lang="en-US" sz="3300" dirty="0">
                <a:solidFill>
                  <a:schemeClr val="bg1"/>
                </a:solidFill>
                <a:latin typeface="Arial" panose="020B0604020202020204" pitchFamily="34" charset="0"/>
                <a:cs typeface="Arial" panose="020B0604020202020204" pitchFamily="34" charset="0"/>
              </a:rPr>
              <a:t>United in ACTION, we stand together so no one is left behind. </a:t>
            </a:r>
          </a:p>
          <a:p>
            <a:endParaRPr lang="en-US" sz="33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63577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3D2C52-D3D0-9916-A38C-937CA3520F7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
        <p:nvSpPr>
          <p:cNvPr id="8" name="TextBox 7">
            <a:extLst>
              <a:ext uri="{FF2B5EF4-FFF2-40B4-BE49-F238E27FC236}">
                <a16:creationId xmlns:a16="http://schemas.microsoft.com/office/drawing/2014/main" id="{98AFEFA4-DD56-20A9-1726-36364ED7F314}"/>
              </a:ext>
            </a:extLst>
          </p:cNvPr>
          <p:cNvSpPr txBox="1"/>
          <p:nvPr/>
        </p:nvSpPr>
        <p:spPr>
          <a:xfrm>
            <a:off x="1183474" y="4314669"/>
            <a:ext cx="11237495" cy="3385542"/>
          </a:xfrm>
          <a:prstGeom prst="rect">
            <a:avLst/>
          </a:prstGeom>
          <a:noFill/>
        </p:spPr>
        <p:txBody>
          <a:bodyPr wrap="square" rtlCol="0">
            <a:spAutoFit/>
          </a:bodyPr>
          <a:lstStyle/>
          <a:p>
            <a:r>
              <a:rPr lang="en-US" sz="10700" b="1" dirty="0">
                <a:solidFill>
                  <a:schemeClr val="bg1"/>
                </a:solidFill>
                <a:latin typeface="Arial" panose="020B0604020202020204" pitchFamily="34" charset="0"/>
                <a:cs typeface="Arial" panose="020B0604020202020204" pitchFamily="34" charset="0"/>
              </a:rPr>
              <a:t>What is</a:t>
            </a:r>
          </a:p>
          <a:p>
            <a:r>
              <a:rPr lang="en-US" sz="10700" b="1" dirty="0">
                <a:solidFill>
                  <a:schemeClr val="bg1"/>
                </a:solidFill>
                <a:latin typeface="Arial" panose="020B0604020202020204" pitchFamily="34" charset="0"/>
                <a:cs typeface="Arial" panose="020B0604020202020204" pitchFamily="34" charset="0"/>
              </a:rPr>
              <a:t>United Way?</a:t>
            </a:r>
          </a:p>
        </p:txBody>
      </p:sp>
      <p:sp>
        <p:nvSpPr>
          <p:cNvPr id="9" name="TextBox 8">
            <a:extLst>
              <a:ext uri="{FF2B5EF4-FFF2-40B4-BE49-F238E27FC236}">
                <a16:creationId xmlns:a16="http://schemas.microsoft.com/office/drawing/2014/main" id="{6A301BD3-6AED-FA12-890F-5FC9839D71C3}"/>
              </a:ext>
            </a:extLst>
          </p:cNvPr>
          <p:cNvSpPr txBox="1"/>
          <p:nvPr/>
        </p:nvSpPr>
        <p:spPr>
          <a:xfrm>
            <a:off x="1183473" y="8111727"/>
            <a:ext cx="11237495" cy="1107996"/>
          </a:xfrm>
          <a:prstGeom prst="rect">
            <a:avLst/>
          </a:prstGeom>
          <a:noFill/>
        </p:spPr>
        <p:txBody>
          <a:bodyPr wrap="square" rtlCol="0">
            <a:spAutoFit/>
          </a:bodyPr>
          <a:lstStyle/>
          <a:p>
            <a:r>
              <a:rPr lang="en-US" sz="3300" dirty="0">
                <a:solidFill>
                  <a:schemeClr val="bg1"/>
                </a:solidFill>
                <a:latin typeface="Arial" panose="020B0604020202020204" pitchFamily="34" charset="0"/>
                <a:cs typeface="Arial" panose="020B0604020202020204" pitchFamily="34" charset="0"/>
              </a:rPr>
              <a:t>Every gift stays local. Every action matters. </a:t>
            </a:r>
            <a:br>
              <a:rPr lang="en-US" sz="3300" dirty="0">
                <a:solidFill>
                  <a:schemeClr val="bg1"/>
                </a:solidFill>
                <a:latin typeface="Arial" panose="020B0604020202020204" pitchFamily="34" charset="0"/>
                <a:cs typeface="Arial" panose="020B0604020202020204" pitchFamily="34" charset="0"/>
              </a:rPr>
            </a:br>
            <a:r>
              <a:rPr lang="en-US" sz="3300" dirty="0">
                <a:solidFill>
                  <a:schemeClr val="bg1"/>
                </a:solidFill>
                <a:latin typeface="Arial" panose="020B0604020202020204" pitchFamily="34" charset="0"/>
                <a:cs typeface="Arial" panose="020B0604020202020204" pitchFamily="34" charset="0"/>
              </a:rPr>
              <a:t>Let’s stand together, United in ACTION.</a:t>
            </a:r>
          </a:p>
        </p:txBody>
      </p:sp>
      <p:sp>
        <p:nvSpPr>
          <p:cNvPr id="10" name="TextBox 9">
            <a:extLst>
              <a:ext uri="{FF2B5EF4-FFF2-40B4-BE49-F238E27FC236}">
                <a16:creationId xmlns:a16="http://schemas.microsoft.com/office/drawing/2014/main" id="{1998B9F5-4B94-0F1F-CAEF-B9A9FB4CDC9E}"/>
              </a:ext>
            </a:extLst>
          </p:cNvPr>
          <p:cNvSpPr txBox="1"/>
          <p:nvPr/>
        </p:nvSpPr>
        <p:spPr>
          <a:xfrm>
            <a:off x="12479964" y="8111727"/>
            <a:ext cx="10659980" cy="2123658"/>
          </a:xfrm>
          <a:prstGeom prst="rect">
            <a:avLst/>
          </a:prstGeom>
          <a:noFill/>
        </p:spPr>
        <p:txBody>
          <a:bodyPr wrap="square" rtlCol="0">
            <a:spAutoFit/>
          </a:bodyPr>
          <a:lstStyle/>
          <a:p>
            <a:pPr algn="ctr"/>
            <a:r>
              <a:rPr lang="en-US" sz="3300" b="1" dirty="0">
                <a:solidFill>
                  <a:schemeClr val="bg1"/>
                </a:solidFill>
                <a:latin typeface="Arial" panose="020B0604020202020204" pitchFamily="34" charset="0"/>
                <a:cs typeface="Arial" panose="020B0604020202020204" pitchFamily="34" charset="0"/>
              </a:rPr>
              <a:t>Our Vision</a:t>
            </a:r>
          </a:p>
          <a:p>
            <a:pPr algn="ctr"/>
            <a:endParaRPr lang="en-US" sz="3300" dirty="0">
              <a:solidFill>
                <a:schemeClr val="bg1"/>
              </a:solidFill>
              <a:latin typeface="Arial" panose="020B0604020202020204" pitchFamily="34" charset="0"/>
              <a:cs typeface="Arial" panose="020B0604020202020204" pitchFamily="34" charset="0"/>
            </a:endParaRPr>
          </a:p>
          <a:p>
            <a:pPr algn="ctr"/>
            <a:r>
              <a:rPr lang="en-US" sz="3300" dirty="0">
                <a:solidFill>
                  <a:schemeClr val="bg1"/>
                </a:solidFill>
                <a:latin typeface="Arial" panose="020B0604020202020204" pitchFamily="34" charset="0"/>
                <a:cs typeface="Arial" panose="020B0604020202020204" pitchFamily="34" charset="0"/>
              </a:rPr>
              <a:t>To improve lives, build community</a:t>
            </a:r>
          </a:p>
          <a:p>
            <a:pPr algn="ctr"/>
            <a:r>
              <a:rPr lang="en-US" sz="3300" dirty="0">
                <a:solidFill>
                  <a:schemeClr val="bg1"/>
                </a:solidFill>
                <a:latin typeface="Arial" panose="020B0604020202020204" pitchFamily="34" charset="0"/>
                <a:cs typeface="Arial" panose="020B0604020202020204" pitchFamily="34" charset="0"/>
              </a:rPr>
              <a:t>and ignite action.</a:t>
            </a:r>
          </a:p>
        </p:txBody>
      </p:sp>
      <p:sp>
        <p:nvSpPr>
          <p:cNvPr id="11" name="TextBox 10">
            <a:extLst>
              <a:ext uri="{FF2B5EF4-FFF2-40B4-BE49-F238E27FC236}">
                <a16:creationId xmlns:a16="http://schemas.microsoft.com/office/drawing/2014/main" id="{E897A403-70F7-E619-1E14-E9ABEEEDE779}"/>
              </a:ext>
            </a:extLst>
          </p:cNvPr>
          <p:cNvSpPr txBox="1"/>
          <p:nvPr/>
        </p:nvSpPr>
        <p:spPr>
          <a:xfrm>
            <a:off x="12479964" y="2841324"/>
            <a:ext cx="10659980" cy="2123658"/>
          </a:xfrm>
          <a:prstGeom prst="rect">
            <a:avLst/>
          </a:prstGeom>
          <a:noFill/>
        </p:spPr>
        <p:txBody>
          <a:bodyPr wrap="square" rtlCol="0">
            <a:spAutoFit/>
          </a:bodyPr>
          <a:lstStyle/>
          <a:p>
            <a:pPr algn="ctr"/>
            <a:r>
              <a:rPr lang="en-US" sz="3300" b="1" dirty="0">
                <a:solidFill>
                  <a:schemeClr val="bg1"/>
                </a:solidFill>
                <a:latin typeface="Arial" panose="020B0604020202020204" pitchFamily="34" charset="0"/>
                <a:cs typeface="Arial" panose="020B0604020202020204" pitchFamily="34" charset="0"/>
              </a:rPr>
              <a:t>Our Mission</a:t>
            </a:r>
          </a:p>
          <a:p>
            <a:pPr algn="ctr"/>
            <a:endParaRPr lang="en-US" sz="3300" dirty="0">
              <a:solidFill>
                <a:schemeClr val="bg1"/>
              </a:solidFill>
              <a:latin typeface="Arial" panose="020B0604020202020204" pitchFamily="34" charset="0"/>
              <a:cs typeface="Arial" panose="020B0604020202020204" pitchFamily="34" charset="0"/>
            </a:endParaRPr>
          </a:p>
          <a:p>
            <a:pPr algn="ctr"/>
            <a:r>
              <a:rPr lang="en-US" sz="3300" dirty="0">
                <a:solidFill>
                  <a:schemeClr val="bg1"/>
                </a:solidFill>
                <a:latin typeface="Arial" panose="020B0604020202020204" pitchFamily="34" charset="0"/>
                <a:cs typeface="Arial" panose="020B0604020202020204" pitchFamily="34" charset="0"/>
              </a:rPr>
              <a:t>To improve lives, build community</a:t>
            </a:r>
          </a:p>
          <a:p>
            <a:pPr algn="ctr"/>
            <a:r>
              <a:rPr lang="en-US" sz="3300" dirty="0">
                <a:solidFill>
                  <a:schemeClr val="bg1"/>
                </a:solidFill>
                <a:latin typeface="Arial" panose="020B0604020202020204" pitchFamily="34" charset="0"/>
                <a:cs typeface="Arial" panose="020B0604020202020204" pitchFamily="34" charset="0"/>
              </a:rPr>
              <a:t>and ignite action.</a:t>
            </a:r>
          </a:p>
        </p:txBody>
      </p:sp>
    </p:spTree>
    <p:extLst>
      <p:ext uri="{BB962C8B-B14F-4D97-AF65-F5344CB8AC3E}">
        <p14:creationId xmlns:p14="http://schemas.microsoft.com/office/powerpoint/2010/main" val="30167370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4442DE-D07A-5CF9-766C-A0CD5DE83C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46"/>
            <a:ext cx="24384000" cy="13716000"/>
          </a:xfrm>
          <a:prstGeom prst="rect">
            <a:avLst/>
          </a:prstGeom>
        </p:spPr>
      </p:pic>
    </p:spTree>
    <p:extLst>
      <p:ext uri="{BB962C8B-B14F-4D97-AF65-F5344CB8AC3E}">
        <p14:creationId xmlns:p14="http://schemas.microsoft.com/office/powerpoint/2010/main" val="23221946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3CC027-6BD6-694C-6B1B-26546100151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46"/>
            <a:ext cx="24384000" cy="13716000"/>
          </a:xfrm>
          <a:prstGeom prst="rect">
            <a:avLst/>
          </a:prstGeom>
        </p:spPr>
      </p:pic>
      <p:sp>
        <p:nvSpPr>
          <p:cNvPr id="4" name="TextBox 3">
            <a:extLst>
              <a:ext uri="{FF2B5EF4-FFF2-40B4-BE49-F238E27FC236}">
                <a16:creationId xmlns:a16="http://schemas.microsoft.com/office/drawing/2014/main" id="{986AEFF1-D282-A496-F25C-9477FB66B90C}"/>
              </a:ext>
            </a:extLst>
          </p:cNvPr>
          <p:cNvSpPr txBox="1"/>
          <p:nvPr/>
        </p:nvSpPr>
        <p:spPr>
          <a:xfrm>
            <a:off x="1183473" y="3472458"/>
            <a:ext cx="14481642" cy="3385542"/>
          </a:xfrm>
          <a:prstGeom prst="rect">
            <a:avLst/>
          </a:prstGeom>
          <a:noFill/>
        </p:spPr>
        <p:txBody>
          <a:bodyPr wrap="square" rtlCol="0">
            <a:spAutoFit/>
          </a:bodyPr>
          <a:lstStyle/>
          <a:p>
            <a:r>
              <a:rPr lang="en-US" sz="10700" b="1" dirty="0">
                <a:solidFill>
                  <a:schemeClr val="bg1"/>
                </a:solidFill>
                <a:latin typeface="Arial" panose="020B0604020202020204" pitchFamily="34" charset="0"/>
                <a:cs typeface="Arial" panose="020B0604020202020204" pitchFamily="34" charset="0"/>
              </a:rPr>
              <a:t>This is your</a:t>
            </a:r>
            <a:br>
              <a:rPr lang="en-US" sz="10700" b="1" dirty="0">
                <a:solidFill>
                  <a:schemeClr val="bg1"/>
                </a:solidFill>
                <a:latin typeface="Arial" panose="020B0604020202020204" pitchFamily="34" charset="0"/>
                <a:cs typeface="Arial" panose="020B0604020202020204" pitchFamily="34" charset="0"/>
              </a:rPr>
            </a:br>
            <a:r>
              <a:rPr lang="en-US" sz="10700" b="1" dirty="0">
                <a:solidFill>
                  <a:schemeClr val="bg1"/>
                </a:solidFill>
                <a:latin typeface="Arial" panose="020B0604020202020204" pitchFamily="34" charset="0"/>
                <a:cs typeface="Arial" panose="020B0604020202020204" pitchFamily="34" charset="0"/>
              </a:rPr>
              <a:t>Title Copy</a:t>
            </a:r>
          </a:p>
        </p:txBody>
      </p:sp>
      <p:sp>
        <p:nvSpPr>
          <p:cNvPr id="5" name="TextBox 4">
            <a:extLst>
              <a:ext uri="{FF2B5EF4-FFF2-40B4-BE49-F238E27FC236}">
                <a16:creationId xmlns:a16="http://schemas.microsoft.com/office/drawing/2014/main" id="{D537A516-F0D8-ED5C-BF5F-DEBE04181C12}"/>
              </a:ext>
            </a:extLst>
          </p:cNvPr>
          <p:cNvSpPr txBox="1"/>
          <p:nvPr/>
        </p:nvSpPr>
        <p:spPr>
          <a:xfrm>
            <a:off x="1183473" y="8973876"/>
            <a:ext cx="10589427" cy="600164"/>
          </a:xfrm>
          <a:prstGeom prst="rect">
            <a:avLst/>
          </a:prstGeom>
          <a:noFill/>
        </p:spPr>
        <p:txBody>
          <a:bodyPr wrap="square" rtlCol="0">
            <a:spAutoFit/>
          </a:bodyPr>
          <a:lstStyle/>
          <a:p>
            <a:r>
              <a:rPr lang="en-US" sz="3300" dirty="0">
                <a:solidFill>
                  <a:schemeClr val="bg1"/>
                </a:solidFill>
                <a:latin typeface="Arial" panose="020B0604020202020204" pitchFamily="34" charset="0"/>
                <a:cs typeface="Arial" panose="020B0604020202020204" pitchFamily="34" charset="0"/>
              </a:rPr>
              <a:t>This is your body copy.</a:t>
            </a:r>
          </a:p>
        </p:txBody>
      </p:sp>
      <p:sp>
        <p:nvSpPr>
          <p:cNvPr id="6" name="TextBox 5">
            <a:extLst>
              <a:ext uri="{FF2B5EF4-FFF2-40B4-BE49-F238E27FC236}">
                <a16:creationId xmlns:a16="http://schemas.microsoft.com/office/drawing/2014/main" id="{AAF9B253-6142-1F8E-F578-CAF6B7523012}"/>
              </a:ext>
            </a:extLst>
          </p:cNvPr>
          <p:cNvSpPr txBox="1"/>
          <p:nvPr/>
        </p:nvSpPr>
        <p:spPr>
          <a:xfrm>
            <a:off x="1183473" y="7192663"/>
            <a:ext cx="12427596" cy="769441"/>
          </a:xfrm>
          <a:prstGeom prst="rect">
            <a:avLst/>
          </a:prstGeom>
          <a:noFill/>
        </p:spPr>
        <p:txBody>
          <a:bodyPr wrap="square" rtlCol="0">
            <a:spAutoFit/>
          </a:bodyPr>
          <a:lstStyle/>
          <a:p>
            <a:r>
              <a:rPr lang="en-US" sz="4400" dirty="0">
                <a:solidFill>
                  <a:schemeClr val="bg1"/>
                </a:solidFill>
                <a:latin typeface="Arial" panose="020B0604020202020204" pitchFamily="34" charset="0"/>
                <a:cs typeface="Arial" panose="020B0604020202020204" pitchFamily="34" charset="0"/>
              </a:rPr>
              <a:t>THIS IS YOUR SUB HEAD COPY</a:t>
            </a:r>
          </a:p>
        </p:txBody>
      </p:sp>
    </p:spTree>
    <p:extLst>
      <p:ext uri="{BB962C8B-B14F-4D97-AF65-F5344CB8AC3E}">
        <p14:creationId xmlns:p14="http://schemas.microsoft.com/office/powerpoint/2010/main" val="26410655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F80647-AA4E-1563-696F-8EF2FC9ED0C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6724450-DE49-F35E-3926-FE07D7231EF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46"/>
            <a:ext cx="24384000" cy="13716000"/>
          </a:xfrm>
          <a:prstGeom prst="rect">
            <a:avLst/>
          </a:prstGeom>
        </p:spPr>
      </p:pic>
      <p:sp>
        <p:nvSpPr>
          <p:cNvPr id="4" name="TextBox 3">
            <a:extLst>
              <a:ext uri="{FF2B5EF4-FFF2-40B4-BE49-F238E27FC236}">
                <a16:creationId xmlns:a16="http://schemas.microsoft.com/office/drawing/2014/main" id="{96250148-7312-4117-F777-AC55D4657456}"/>
              </a:ext>
            </a:extLst>
          </p:cNvPr>
          <p:cNvSpPr txBox="1"/>
          <p:nvPr/>
        </p:nvSpPr>
        <p:spPr>
          <a:xfrm>
            <a:off x="1183473" y="3472458"/>
            <a:ext cx="14481642" cy="3385542"/>
          </a:xfrm>
          <a:prstGeom prst="rect">
            <a:avLst/>
          </a:prstGeom>
          <a:noFill/>
        </p:spPr>
        <p:txBody>
          <a:bodyPr wrap="square" rtlCol="0">
            <a:spAutoFit/>
          </a:bodyPr>
          <a:lstStyle/>
          <a:p>
            <a:r>
              <a:rPr lang="en-US" sz="10700" b="1" dirty="0">
                <a:solidFill>
                  <a:srgbClr val="DA291C"/>
                </a:solidFill>
                <a:latin typeface="Arial" panose="020B0604020202020204" pitchFamily="34" charset="0"/>
                <a:cs typeface="Arial" panose="020B0604020202020204" pitchFamily="34" charset="0"/>
              </a:rPr>
              <a:t>This is your</a:t>
            </a:r>
            <a:br>
              <a:rPr lang="en-US" sz="10700" b="1" dirty="0">
                <a:solidFill>
                  <a:srgbClr val="DA291C"/>
                </a:solidFill>
                <a:latin typeface="Arial" panose="020B0604020202020204" pitchFamily="34" charset="0"/>
                <a:cs typeface="Arial" panose="020B0604020202020204" pitchFamily="34" charset="0"/>
              </a:rPr>
            </a:br>
            <a:r>
              <a:rPr lang="en-US" sz="10700" b="1" dirty="0">
                <a:solidFill>
                  <a:srgbClr val="DA291C"/>
                </a:solidFill>
                <a:latin typeface="Arial" panose="020B0604020202020204" pitchFamily="34" charset="0"/>
                <a:cs typeface="Arial" panose="020B0604020202020204" pitchFamily="34" charset="0"/>
              </a:rPr>
              <a:t>Title Copy</a:t>
            </a:r>
          </a:p>
        </p:txBody>
      </p:sp>
      <p:sp>
        <p:nvSpPr>
          <p:cNvPr id="5" name="TextBox 4">
            <a:extLst>
              <a:ext uri="{FF2B5EF4-FFF2-40B4-BE49-F238E27FC236}">
                <a16:creationId xmlns:a16="http://schemas.microsoft.com/office/drawing/2014/main" id="{5BF1F609-F147-6EFD-0678-8C8170974C95}"/>
              </a:ext>
            </a:extLst>
          </p:cNvPr>
          <p:cNvSpPr txBox="1"/>
          <p:nvPr/>
        </p:nvSpPr>
        <p:spPr>
          <a:xfrm>
            <a:off x="1183473" y="8973876"/>
            <a:ext cx="10589427" cy="600164"/>
          </a:xfrm>
          <a:prstGeom prst="rect">
            <a:avLst/>
          </a:prstGeom>
          <a:noFill/>
        </p:spPr>
        <p:txBody>
          <a:bodyPr wrap="square" rtlCol="0">
            <a:spAutoFit/>
          </a:bodyPr>
          <a:lstStyle/>
          <a:p>
            <a:r>
              <a:rPr lang="en-US" sz="3300" dirty="0">
                <a:solidFill>
                  <a:srgbClr val="DA291C"/>
                </a:solidFill>
                <a:latin typeface="Arial" panose="020B0604020202020204" pitchFamily="34" charset="0"/>
                <a:cs typeface="Arial" panose="020B0604020202020204" pitchFamily="34" charset="0"/>
              </a:rPr>
              <a:t>This is your body copy.</a:t>
            </a:r>
          </a:p>
        </p:txBody>
      </p:sp>
      <p:sp>
        <p:nvSpPr>
          <p:cNvPr id="6" name="TextBox 5">
            <a:extLst>
              <a:ext uri="{FF2B5EF4-FFF2-40B4-BE49-F238E27FC236}">
                <a16:creationId xmlns:a16="http://schemas.microsoft.com/office/drawing/2014/main" id="{DD5BF032-2167-C22C-2071-5A1073D5390C}"/>
              </a:ext>
            </a:extLst>
          </p:cNvPr>
          <p:cNvSpPr txBox="1"/>
          <p:nvPr/>
        </p:nvSpPr>
        <p:spPr>
          <a:xfrm>
            <a:off x="1183473" y="7192663"/>
            <a:ext cx="12427596" cy="769441"/>
          </a:xfrm>
          <a:prstGeom prst="rect">
            <a:avLst/>
          </a:prstGeom>
          <a:noFill/>
        </p:spPr>
        <p:txBody>
          <a:bodyPr wrap="square" rtlCol="0">
            <a:spAutoFit/>
          </a:bodyPr>
          <a:lstStyle/>
          <a:p>
            <a:r>
              <a:rPr lang="en-US" sz="4400" dirty="0">
                <a:solidFill>
                  <a:srgbClr val="DA291C"/>
                </a:solidFill>
                <a:latin typeface="Arial" panose="020B0604020202020204" pitchFamily="34" charset="0"/>
                <a:cs typeface="Arial" panose="020B0604020202020204" pitchFamily="34" charset="0"/>
              </a:rPr>
              <a:t>THIS IS YOUR SUB HEAD COPY</a:t>
            </a:r>
          </a:p>
        </p:txBody>
      </p:sp>
    </p:spTree>
    <p:extLst>
      <p:ext uri="{BB962C8B-B14F-4D97-AF65-F5344CB8AC3E}">
        <p14:creationId xmlns:p14="http://schemas.microsoft.com/office/powerpoint/2010/main" val="18883081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182EE-FB7B-C174-8659-D4679CE5A9F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4DE18B1-F6EE-921C-B069-E2C18124CE5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46"/>
            <a:ext cx="24384000" cy="13716000"/>
          </a:xfrm>
          <a:prstGeom prst="rect">
            <a:avLst/>
          </a:prstGeom>
        </p:spPr>
      </p:pic>
      <p:sp>
        <p:nvSpPr>
          <p:cNvPr id="4" name="TextBox 3">
            <a:extLst>
              <a:ext uri="{FF2B5EF4-FFF2-40B4-BE49-F238E27FC236}">
                <a16:creationId xmlns:a16="http://schemas.microsoft.com/office/drawing/2014/main" id="{CA92B683-6B8B-FBAC-E4D2-FC3AC7731F09}"/>
              </a:ext>
            </a:extLst>
          </p:cNvPr>
          <p:cNvSpPr txBox="1"/>
          <p:nvPr/>
        </p:nvSpPr>
        <p:spPr>
          <a:xfrm>
            <a:off x="1183473" y="3472458"/>
            <a:ext cx="14481642" cy="3385542"/>
          </a:xfrm>
          <a:prstGeom prst="rect">
            <a:avLst/>
          </a:prstGeom>
          <a:noFill/>
        </p:spPr>
        <p:txBody>
          <a:bodyPr wrap="square" rtlCol="0">
            <a:spAutoFit/>
          </a:bodyPr>
          <a:lstStyle/>
          <a:p>
            <a:r>
              <a:rPr lang="en-US" sz="10700" b="1" dirty="0">
                <a:solidFill>
                  <a:srgbClr val="DA291C"/>
                </a:solidFill>
                <a:latin typeface="Arial" panose="020B0604020202020204" pitchFamily="34" charset="0"/>
                <a:cs typeface="Arial" panose="020B0604020202020204" pitchFamily="34" charset="0"/>
              </a:rPr>
              <a:t>This is your</a:t>
            </a:r>
            <a:br>
              <a:rPr lang="en-US" sz="10700" b="1" dirty="0">
                <a:solidFill>
                  <a:srgbClr val="DA291C"/>
                </a:solidFill>
                <a:latin typeface="Arial" panose="020B0604020202020204" pitchFamily="34" charset="0"/>
                <a:cs typeface="Arial" panose="020B0604020202020204" pitchFamily="34" charset="0"/>
              </a:rPr>
            </a:br>
            <a:r>
              <a:rPr lang="en-US" sz="10700" b="1" dirty="0">
                <a:solidFill>
                  <a:srgbClr val="DA291C"/>
                </a:solidFill>
                <a:latin typeface="Arial" panose="020B0604020202020204" pitchFamily="34" charset="0"/>
                <a:cs typeface="Arial" panose="020B0604020202020204" pitchFamily="34" charset="0"/>
              </a:rPr>
              <a:t>Title Copy</a:t>
            </a:r>
          </a:p>
        </p:txBody>
      </p:sp>
      <p:sp>
        <p:nvSpPr>
          <p:cNvPr id="5" name="TextBox 4">
            <a:extLst>
              <a:ext uri="{FF2B5EF4-FFF2-40B4-BE49-F238E27FC236}">
                <a16:creationId xmlns:a16="http://schemas.microsoft.com/office/drawing/2014/main" id="{ABF7A5C2-9F66-DEF4-7871-5E8814ED53AA}"/>
              </a:ext>
            </a:extLst>
          </p:cNvPr>
          <p:cNvSpPr txBox="1"/>
          <p:nvPr/>
        </p:nvSpPr>
        <p:spPr>
          <a:xfrm>
            <a:off x="1183473" y="8973876"/>
            <a:ext cx="10589427" cy="600164"/>
          </a:xfrm>
          <a:prstGeom prst="rect">
            <a:avLst/>
          </a:prstGeom>
          <a:noFill/>
        </p:spPr>
        <p:txBody>
          <a:bodyPr wrap="square" rtlCol="0">
            <a:spAutoFit/>
          </a:bodyPr>
          <a:lstStyle/>
          <a:p>
            <a:r>
              <a:rPr lang="en-US" sz="3300" dirty="0">
                <a:solidFill>
                  <a:srgbClr val="DA291C"/>
                </a:solidFill>
                <a:latin typeface="Arial" panose="020B0604020202020204" pitchFamily="34" charset="0"/>
                <a:cs typeface="Arial" panose="020B0604020202020204" pitchFamily="34" charset="0"/>
              </a:rPr>
              <a:t>This is your body copy.</a:t>
            </a:r>
          </a:p>
        </p:txBody>
      </p:sp>
      <p:sp>
        <p:nvSpPr>
          <p:cNvPr id="6" name="TextBox 5">
            <a:extLst>
              <a:ext uri="{FF2B5EF4-FFF2-40B4-BE49-F238E27FC236}">
                <a16:creationId xmlns:a16="http://schemas.microsoft.com/office/drawing/2014/main" id="{E87C74E0-060F-56F1-1756-EDE8ABE95D66}"/>
              </a:ext>
            </a:extLst>
          </p:cNvPr>
          <p:cNvSpPr txBox="1"/>
          <p:nvPr/>
        </p:nvSpPr>
        <p:spPr>
          <a:xfrm>
            <a:off x="1183473" y="7192663"/>
            <a:ext cx="12427596" cy="769441"/>
          </a:xfrm>
          <a:prstGeom prst="rect">
            <a:avLst/>
          </a:prstGeom>
          <a:noFill/>
        </p:spPr>
        <p:txBody>
          <a:bodyPr wrap="square" rtlCol="0">
            <a:spAutoFit/>
          </a:bodyPr>
          <a:lstStyle/>
          <a:p>
            <a:r>
              <a:rPr lang="en-US" sz="4400" dirty="0">
                <a:solidFill>
                  <a:srgbClr val="DA291C"/>
                </a:solidFill>
                <a:latin typeface="Arial" panose="020B0604020202020204" pitchFamily="34" charset="0"/>
                <a:cs typeface="Arial" panose="020B0604020202020204" pitchFamily="34" charset="0"/>
              </a:rPr>
              <a:t>THIS IS YOUR SUB HEAD COPY</a:t>
            </a:r>
          </a:p>
        </p:txBody>
      </p:sp>
    </p:spTree>
    <p:extLst>
      <p:ext uri="{BB962C8B-B14F-4D97-AF65-F5344CB8AC3E}">
        <p14:creationId xmlns:p14="http://schemas.microsoft.com/office/powerpoint/2010/main" val="8686197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1029B9-5D68-A0BE-CA20-A499881333A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7A8DD86-EA26-88E3-2638-85896FE7493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46"/>
            <a:ext cx="24384000" cy="13716000"/>
          </a:xfrm>
          <a:prstGeom prst="rect">
            <a:avLst/>
          </a:prstGeom>
        </p:spPr>
      </p:pic>
      <p:sp>
        <p:nvSpPr>
          <p:cNvPr id="4" name="TextBox 3">
            <a:extLst>
              <a:ext uri="{FF2B5EF4-FFF2-40B4-BE49-F238E27FC236}">
                <a16:creationId xmlns:a16="http://schemas.microsoft.com/office/drawing/2014/main" id="{DE20BCD6-8B48-6B34-DCAD-2FC8BDAA5209}"/>
              </a:ext>
            </a:extLst>
          </p:cNvPr>
          <p:cNvSpPr txBox="1"/>
          <p:nvPr/>
        </p:nvSpPr>
        <p:spPr>
          <a:xfrm>
            <a:off x="1183473" y="3472458"/>
            <a:ext cx="14481642" cy="3385542"/>
          </a:xfrm>
          <a:prstGeom prst="rect">
            <a:avLst/>
          </a:prstGeom>
          <a:noFill/>
        </p:spPr>
        <p:txBody>
          <a:bodyPr wrap="square" rtlCol="0">
            <a:spAutoFit/>
          </a:bodyPr>
          <a:lstStyle/>
          <a:p>
            <a:r>
              <a:rPr lang="en-US" sz="10700" b="1" dirty="0">
                <a:solidFill>
                  <a:srgbClr val="DA291C"/>
                </a:solidFill>
                <a:latin typeface="Arial" panose="020B0604020202020204" pitchFamily="34" charset="0"/>
                <a:cs typeface="Arial" panose="020B0604020202020204" pitchFamily="34" charset="0"/>
              </a:rPr>
              <a:t>This is your</a:t>
            </a:r>
            <a:br>
              <a:rPr lang="en-US" sz="10700" b="1" dirty="0">
                <a:solidFill>
                  <a:srgbClr val="DA291C"/>
                </a:solidFill>
                <a:latin typeface="Arial" panose="020B0604020202020204" pitchFamily="34" charset="0"/>
                <a:cs typeface="Arial" panose="020B0604020202020204" pitchFamily="34" charset="0"/>
              </a:rPr>
            </a:br>
            <a:r>
              <a:rPr lang="en-US" sz="10700" b="1" dirty="0">
                <a:solidFill>
                  <a:srgbClr val="DA291C"/>
                </a:solidFill>
                <a:latin typeface="Arial" panose="020B0604020202020204" pitchFamily="34" charset="0"/>
                <a:cs typeface="Arial" panose="020B0604020202020204" pitchFamily="34" charset="0"/>
              </a:rPr>
              <a:t>Title Copy</a:t>
            </a:r>
          </a:p>
        </p:txBody>
      </p:sp>
      <p:sp>
        <p:nvSpPr>
          <p:cNvPr id="5" name="TextBox 4">
            <a:extLst>
              <a:ext uri="{FF2B5EF4-FFF2-40B4-BE49-F238E27FC236}">
                <a16:creationId xmlns:a16="http://schemas.microsoft.com/office/drawing/2014/main" id="{3D9F5D6D-9928-0F9A-0CA6-0E63C1DDD538}"/>
              </a:ext>
            </a:extLst>
          </p:cNvPr>
          <p:cNvSpPr txBox="1"/>
          <p:nvPr/>
        </p:nvSpPr>
        <p:spPr>
          <a:xfrm>
            <a:off x="1183473" y="8973876"/>
            <a:ext cx="10589427" cy="600164"/>
          </a:xfrm>
          <a:prstGeom prst="rect">
            <a:avLst/>
          </a:prstGeom>
          <a:noFill/>
        </p:spPr>
        <p:txBody>
          <a:bodyPr wrap="square" rtlCol="0">
            <a:spAutoFit/>
          </a:bodyPr>
          <a:lstStyle/>
          <a:p>
            <a:r>
              <a:rPr lang="en-US" sz="3300" dirty="0">
                <a:solidFill>
                  <a:srgbClr val="DA291C"/>
                </a:solidFill>
                <a:latin typeface="Arial" panose="020B0604020202020204" pitchFamily="34" charset="0"/>
                <a:cs typeface="Arial" panose="020B0604020202020204" pitchFamily="34" charset="0"/>
              </a:rPr>
              <a:t>This is your body copy.</a:t>
            </a:r>
          </a:p>
        </p:txBody>
      </p:sp>
      <p:sp>
        <p:nvSpPr>
          <p:cNvPr id="6" name="TextBox 5">
            <a:extLst>
              <a:ext uri="{FF2B5EF4-FFF2-40B4-BE49-F238E27FC236}">
                <a16:creationId xmlns:a16="http://schemas.microsoft.com/office/drawing/2014/main" id="{308AD5AC-6DF7-388E-2CB9-D65A5E1E5EBF}"/>
              </a:ext>
            </a:extLst>
          </p:cNvPr>
          <p:cNvSpPr txBox="1"/>
          <p:nvPr/>
        </p:nvSpPr>
        <p:spPr>
          <a:xfrm>
            <a:off x="1183473" y="7192663"/>
            <a:ext cx="12427596" cy="769441"/>
          </a:xfrm>
          <a:prstGeom prst="rect">
            <a:avLst/>
          </a:prstGeom>
          <a:noFill/>
        </p:spPr>
        <p:txBody>
          <a:bodyPr wrap="square" rtlCol="0">
            <a:spAutoFit/>
          </a:bodyPr>
          <a:lstStyle/>
          <a:p>
            <a:r>
              <a:rPr lang="en-US" sz="4400" dirty="0">
                <a:solidFill>
                  <a:srgbClr val="DA291C"/>
                </a:solidFill>
                <a:latin typeface="Arial" panose="020B0604020202020204" pitchFamily="34" charset="0"/>
                <a:cs typeface="Arial" panose="020B0604020202020204" pitchFamily="34" charset="0"/>
              </a:rPr>
              <a:t>THIS IS YOUR HEADING COPY</a:t>
            </a:r>
          </a:p>
        </p:txBody>
      </p:sp>
      <p:sp>
        <p:nvSpPr>
          <p:cNvPr id="8" name="TextBox 7">
            <a:extLst>
              <a:ext uri="{FF2B5EF4-FFF2-40B4-BE49-F238E27FC236}">
                <a16:creationId xmlns:a16="http://schemas.microsoft.com/office/drawing/2014/main" id="{4E7F8312-A124-EFF4-1359-ED5DD6E33B1C}"/>
              </a:ext>
            </a:extLst>
          </p:cNvPr>
          <p:cNvSpPr txBox="1"/>
          <p:nvPr/>
        </p:nvSpPr>
        <p:spPr>
          <a:xfrm>
            <a:off x="12538960" y="3137795"/>
            <a:ext cx="10659980" cy="1615827"/>
          </a:xfrm>
          <a:prstGeom prst="rect">
            <a:avLst/>
          </a:prstGeom>
          <a:noFill/>
        </p:spPr>
        <p:txBody>
          <a:bodyPr wrap="square" rtlCol="0">
            <a:spAutoFit/>
          </a:bodyPr>
          <a:lstStyle/>
          <a:p>
            <a:pPr algn="ctr"/>
            <a:r>
              <a:rPr lang="en-US" sz="3300" b="1" dirty="0">
                <a:solidFill>
                  <a:srgbClr val="DA291C"/>
                </a:solidFill>
                <a:latin typeface="Arial" panose="020B0604020202020204" pitchFamily="34" charset="0"/>
                <a:cs typeface="Arial" panose="020B0604020202020204" pitchFamily="34" charset="0"/>
              </a:rPr>
              <a:t>This is your sub-head copy</a:t>
            </a:r>
          </a:p>
          <a:p>
            <a:pPr algn="ctr"/>
            <a:endParaRPr lang="en-US" sz="3300" dirty="0">
              <a:solidFill>
                <a:schemeClr val="bg1"/>
              </a:solidFill>
              <a:latin typeface="Arial" panose="020B0604020202020204" pitchFamily="34" charset="0"/>
              <a:cs typeface="Arial" panose="020B0604020202020204" pitchFamily="34" charset="0"/>
            </a:endParaRPr>
          </a:p>
          <a:p>
            <a:pPr algn="ctr"/>
            <a:r>
              <a:rPr lang="en-US" sz="3300" dirty="0">
                <a:solidFill>
                  <a:srgbClr val="DA291C"/>
                </a:solidFill>
                <a:latin typeface="Arial" panose="020B0604020202020204" pitchFamily="34" charset="0"/>
                <a:cs typeface="Arial" panose="020B0604020202020204" pitchFamily="34" charset="0"/>
              </a:rPr>
              <a:t>This is your body copy.</a:t>
            </a:r>
          </a:p>
        </p:txBody>
      </p:sp>
      <p:sp>
        <p:nvSpPr>
          <p:cNvPr id="9" name="TextBox 8">
            <a:extLst>
              <a:ext uri="{FF2B5EF4-FFF2-40B4-BE49-F238E27FC236}">
                <a16:creationId xmlns:a16="http://schemas.microsoft.com/office/drawing/2014/main" id="{D7B53A58-8EFF-B324-EC40-229FE9F0A56B}"/>
              </a:ext>
            </a:extLst>
          </p:cNvPr>
          <p:cNvSpPr txBox="1"/>
          <p:nvPr/>
        </p:nvSpPr>
        <p:spPr>
          <a:xfrm>
            <a:off x="12538960" y="8466044"/>
            <a:ext cx="10659980" cy="1615827"/>
          </a:xfrm>
          <a:prstGeom prst="rect">
            <a:avLst/>
          </a:prstGeom>
          <a:noFill/>
        </p:spPr>
        <p:txBody>
          <a:bodyPr wrap="square" rtlCol="0">
            <a:spAutoFit/>
          </a:bodyPr>
          <a:lstStyle/>
          <a:p>
            <a:pPr algn="ctr"/>
            <a:r>
              <a:rPr lang="en-US" sz="3300" b="1" dirty="0">
                <a:solidFill>
                  <a:srgbClr val="DA291C"/>
                </a:solidFill>
                <a:latin typeface="Arial" panose="020B0604020202020204" pitchFamily="34" charset="0"/>
                <a:cs typeface="Arial" panose="020B0604020202020204" pitchFamily="34" charset="0"/>
              </a:rPr>
              <a:t>This is your sub-head copy</a:t>
            </a:r>
          </a:p>
          <a:p>
            <a:pPr algn="ctr"/>
            <a:endParaRPr lang="en-US" sz="3300" dirty="0">
              <a:solidFill>
                <a:schemeClr val="bg1"/>
              </a:solidFill>
              <a:latin typeface="Arial" panose="020B0604020202020204" pitchFamily="34" charset="0"/>
              <a:cs typeface="Arial" panose="020B0604020202020204" pitchFamily="34" charset="0"/>
            </a:endParaRPr>
          </a:p>
          <a:p>
            <a:pPr algn="ctr"/>
            <a:r>
              <a:rPr lang="en-US" sz="3300" dirty="0">
                <a:solidFill>
                  <a:srgbClr val="DA291C"/>
                </a:solidFill>
                <a:latin typeface="Arial" panose="020B0604020202020204" pitchFamily="34" charset="0"/>
                <a:cs typeface="Arial" panose="020B0604020202020204" pitchFamily="34" charset="0"/>
              </a:rPr>
              <a:t>This is your body copy.</a:t>
            </a:r>
          </a:p>
        </p:txBody>
      </p:sp>
    </p:spTree>
    <p:extLst>
      <p:ext uri="{BB962C8B-B14F-4D97-AF65-F5344CB8AC3E}">
        <p14:creationId xmlns:p14="http://schemas.microsoft.com/office/powerpoint/2010/main" val="24063453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4A819F-B4A1-15AF-D373-8CC9A986739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CB05088-E606-B2E1-17BD-B8F3946A9FF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46"/>
            <a:ext cx="24384000" cy="13716000"/>
          </a:xfrm>
          <a:prstGeom prst="rect">
            <a:avLst/>
          </a:prstGeom>
        </p:spPr>
      </p:pic>
      <p:sp>
        <p:nvSpPr>
          <p:cNvPr id="4" name="TextBox 3">
            <a:extLst>
              <a:ext uri="{FF2B5EF4-FFF2-40B4-BE49-F238E27FC236}">
                <a16:creationId xmlns:a16="http://schemas.microsoft.com/office/drawing/2014/main" id="{3302B47A-AF4D-0F70-8FC0-A00F56E00E92}"/>
              </a:ext>
            </a:extLst>
          </p:cNvPr>
          <p:cNvSpPr txBox="1"/>
          <p:nvPr/>
        </p:nvSpPr>
        <p:spPr>
          <a:xfrm>
            <a:off x="1183473" y="3472458"/>
            <a:ext cx="14481642" cy="3385542"/>
          </a:xfrm>
          <a:prstGeom prst="rect">
            <a:avLst/>
          </a:prstGeom>
          <a:noFill/>
        </p:spPr>
        <p:txBody>
          <a:bodyPr wrap="square" rtlCol="0">
            <a:spAutoFit/>
          </a:bodyPr>
          <a:lstStyle/>
          <a:p>
            <a:r>
              <a:rPr lang="en-US" sz="10700" b="1" dirty="0">
                <a:solidFill>
                  <a:srgbClr val="DA291C"/>
                </a:solidFill>
                <a:latin typeface="Arial" panose="020B0604020202020204" pitchFamily="34" charset="0"/>
                <a:cs typeface="Arial" panose="020B0604020202020204" pitchFamily="34" charset="0"/>
              </a:rPr>
              <a:t>This is your</a:t>
            </a:r>
            <a:br>
              <a:rPr lang="en-US" sz="10700" b="1" dirty="0">
                <a:solidFill>
                  <a:srgbClr val="DA291C"/>
                </a:solidFill>
                <a:latin typeface="Arial" panose="020B0604020202020204" pitchFamily="34" charset="0"/>
                <a:cs typeface="Arial" panose="020B0604020202020204" pitchFamily="34" charset="0"/>
              </a:rPr>
            </a:br>
            <a:r>
              <a:rPr lang="en-US" sz="10700" b="1" dirty="0">
                <a:solidFill>
                  <a:srgbClr val="DA291C"/>
                </a:solidFill>
                <a:latin typeface="Arial" panose="020B0604020202020204" pitchFamily="34" charset="0"/>
                <a:cs typeface="Arial" panose="020B0604020202020204" pitchFamily="34" charset="0"/>
              </a:rPr>
              <a:t>Title Copy</a:t>
            </a:r>
          </a:p>
        </p:txBody>
      </p:sp>
      <p:sp>
        <p:nvSpPr>
          <p:cNvPr id="5" name="TextBox 4">
            <a:extLst>
              <a:ext uri="{FF2B5EF4-FFF2-40B4-BE49-F238E27FC236}">
                <a16:creationId xmlns:a16="http://schemas.microsoft.com/office/drawing/2014/main" id="{A14A27FD-3FD1-C198-0B26-B7C63DBDC569}"/>
              </a:ext>
            </a:extLst>
          </p:cNvPr>
          <p:cNvSpPr txBox="1"/>
          <p:nvPr/>
        </p:nvSpPr>
        <p:spPr>
          <a:xfrm>
            <a:off x="1183473" y="8973876"/>
            <a:ext cx="10589427" cy="600164"/>
          </a:xfrm>
          <a:prstGeom prst="rect">
            <a:avLst/>
          </a:prstGeom>
          <a:noFill/>
        </p:spPr>
        <p:txBody>
          <a:bodyPr wrap="square" rtlCol="0">
            <a:spAutoFit/>
          </a:bodyPr>
          <a:lstStyle/>
          <a:p>
            <a:r>
              <a:rPr lang="en-US" sz="3300" dirty="0">
                <a:solidFill>
                  <a:srgbClr val="DA291C"/>
                </a:solidFill>
                <a:latin typeface="Arial" panose="020B0604020202020204" pitchFamily="34" charset="0"/>
                <a:cs typeface="Arial" panose="020B0604020202020204" pitchFamily="34" charset="0"/>
              </a:rPr>
              <a:t>This is your body copy.</a:t>
            </a:r>
          </a:p>
        </p:txBody>
      </p:sp>
      <p:sp>
        <p:nvSpPr>
          <p:cNvPr id="6" name="TextBox 5">
            <a:extLst>
              <a:ext uri="{FF2B5EF4-FFF2-40B4-BE49-F238E27FC236}">
                <a16:creationId xmlns:a16="http://schemas.microsoft.com/office/drawing/2014/main" id="{496EC87B-7ED2-ED41-411D-C81B4379D92F}"/>
              </a:ext>
            </a:extLst>
          </p:cNvPr>
          <p:cNvSpPr txBox="1"/>
          <p:nvPr/>
        </p:nvSpPr>
        <p:spPr>
          <a:xfrm>
            <a:off x="1183473" y="7192663"/>
            <a:ext cx="12427596" cy="769441"/>
          </a:xfrm>
          <a:prstGeom prst="rect">
            <a:avLst/>
          </a:prstGeom>
          <a:noFill/>
        </p:spPr>
        <p:txBody>
          <a:bodyPr wrap="square" rtlCol="0">
            <a:spAutoFit/>
          </a:bodyPr>
          <a:lstStyle/>
          <a:p>
            <a:r>
              <a:rPr lang="en-US" sz="4400" dirty="0">
                <a:solidFill>
                  <a:srgbClr val="DA291C"/>
                </a:solidFill>
                <a:latin typeface="Arial" panose="020B0604020202020204" pitchFamily="34" charset="0"/>
                <a:cs typeface="Arial" panose="020B0604020202020204" pitchFamily="34" charset="0"/>
              </a:rPr>
              <a:t>THIS IS YOUR SUB HEAD COPY</a:t>
            </a:r>
          </a:p>
        </p:txBody>
      </p:sp>
      <p:sp>
        <p:nvSpPr>
          <p:cNvPr id="10" name="TextBox 9">
            <a:extLst>
              <a:ext uri="{FF2B5EF4-FFF2-40B4-BE49-F238E27FC236}">
                <a16:creationId xmlns:a16="http://schemas.microsoft.com/office/drawing/2014/main" id="{0B2239CE-1B5F-766A-6375-D964F639FA75}"/>
              </a:ext>
            </a:extLst>
          </p:cNvPr>
          <p:cNvSpPr txBox="1"/>
          <p:nvPr/>
        </p:nvSpPr>
        <p:spPr>
          <a:xfrm>
            <a:off x="15438220" y="4601591"/>
            <a:ext cx="7760720" cy="4916731"/>
          </a:xfrm>
          <a:prstGeom prst="rect">
            <a:avLst/>
          </a:prstGeom>
          <a:noFill/>
        </p:spPr>
        <p:txBody>
          <a:bodyPr wrap="square" rtlCol="0">
            <a:spAutoFit/>
          </a:bodyPr>
          <a:lstStyle/>
          <a:p>
            <a:r>
              <a:rPr lang="en-US" sz="3300" b="1" dirty="0">
                <a:solidFill>
                  <a:schemeClr val="bg1"/>
                </a:solidFill>
                <a:latin typeface="Arial" panose="020B0604020202020204" pitchFamily="34" charset="0"/>
                <a:cs typeface="Arial" panose="020B0604020202020204" pitchFamily="34" charset="0"/>
              </a:rPr>
              <a:t>This is your sub-head copy</a:t>
            </a:r>
          </a:p>
          <a:p>
            <a:endParaRPr lang="en-US" sz="3300" dirty="0">
              <a:solidFill>
                <a:schemeClr val="bg1"/>
              </a:solidFill>
              <a:latin typeface="Arial" panose="020B0604020202020204" pitchFamily="34" charset="0"/>
              <a:cs typeface="Arial" panose="020B0604020202020204" pitchFamily="34" charset="0"/>
            </a:endParaRPr>
          </a:p>
          <a:p>
            <a:r>
              <a:rPr lang="en-US" sz="3300" dirty="0">
                <a:solidFill>
                  <a:schemeClr val="bg1"/>
                </a:solidFill>
                <a:latin typeface="Arial" panose="020B0604020202020204" pitchFamily="34" charset="0"/>
                <a:cs typeface="Arial" panose="020B0604020202020204" pitchFamily="34" charset="0"/>
              </a:rPr>
              <a:t>This is your body copy.</a:t>
            </a:r>
          </a:p>
          <a:p>
            <a:endParaRPr lang="en-US" sz="3300" dirty="0">
              <a:solidFill>
                <a:schemeClr val="bg1"/>
              </a:solidFill>
              <a:latin typeface="Arial" panose="020B0604020202020204" pitchFamily="34" charset="0"/>
              <a:cs typeface="Arial" panose="020B0604020202020204" pitchFamily="34" charset="0"/>
            </a:endParaRPr>
          </a:p>
          <a:p>
            <a:pPr marL="457200" indent="-457200">
              <a:lnSpc>
                <a:spcPct val="150000"/>
              </a:lnSpc>
              <a:buFont typeface="Arial" panose="020B0604020202020204" pitchFamily="34" charset="0"/>
              <a:buChar char="•"/>
            </a:pPr>
            <a:r>
              <a:rPr lang="en-US" sz="3300" dirty="0">
                <a:solidFill>
                  <a:schemeClr val="bg1"/>
                </a:solidFill>
                <a:latin typeface="Arial" panose="020B0604020202020204" pitchFamily="34" charset="0"/>
                <a:cs typeface="Arial" panose="020B0604020202020204" pitchFamily="34" charset="0"/>
              </a:rPr>
              <a:t>This is a bullet.</a:t>
            </a:r>
          </a:p>
          <a:p>
            <a:pPr marL="457200" indent="-457200">
              <a:lnSpc>
                <a:spcPct val="150000"/>
              </a:lnSpc>
              <a:buFont typeface="Arial" panose="020B0604020202020204" pitchFamily="34" charset="0"/>
              <a:buChar char="•"/>
            </a:pPr>
            <a:r>
              <a:rPr lang="en-US" sz="3300" dirty="0">
                <a:solidFill>
                  <a:schemeClr val="bg1"/>
                </a:solidFill>
                <a:latin typeface="Arial" panose="020B0604020202020204" pitchFamily="34" charset="0"/>
                <a:cs typeface="Arial" panose="020B0604020202020204" pitchFamily="34" charset="0"/>
              </a:rPr>
              <a:t>This is a bullet.</a:t>
            </a:r>
          </a:p>
          <a:p>
            <a:pPr marL="457200" indent="-457200">
              <a:lnSpc>
                <a:spcPct val="150000"/>
              </a:lnSpc>
              <a:buFont typeface="Arial" panose="020B0604020202020204" pitchFamily="34" charset="0"/>
              <a:buChar char="•"/>
            </a:pPr>
            <a:r>
              <a:rPr lang="en-US" sz="3300" dirty="0">
                <a:solidFill>
                  <a:schemeClr val="bg1"/>
                </a:solidFill>
                <a:latin typeface="Arial" panose="020B0604020202020204" pitchFamily="34" charset="0"/>
                <a:cs typeface="Arial" panose="020B0604020202020204" pitchFamily="34" charset="0"/>
              </a:rPr>
              <a:t>This is a bullet.</a:t>
            </a:r>
          </a:p>
          <a:p>
            <a:pPr marL="457200" indent="-457200">
              <a:buFont typeface="Arial" panose="020B0604020202020204" pitchFamily="34" charset="0"/>
              <a:buChar char="•"/>
            </a:pPr>
            <a:endParaRPr lang="en-US" sz="33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52235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C4EF7B-A3CC-D0F9-7F3B-0631D5A2A93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DF6B7D9-D239-E07E-2B1A-8854C935446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46"/>
            <a:ext cx="24384000" cy="13716000"/>
          </a:xfrm>
          <a:prstGeom prst="rect">
            <a:avLst/>
          </a:prstGeom>
        </p:spPr>
      </p:pic>
      <p:sp>
        <p:nvSpPr>
          <p:cNvPr id="4" name="TextBox 3">
            <a:extLst>
              <a:ext uri="{FF2B5EF4-FFF2-40B4-BE49-F238E27FC236}">
                <a16:creationId xmlns:a16="http://schemas.microsoft.com/office/drawing/2014/main" id="{8AA3520D-DB10-7AEF-F432-0140CF1C4674}"/>
              </a:ext>
            </a:extLst>
          </p:cNvPr>
          <p:cNvSpPr txBox="1"/>
          <p:nvPr/>
        </p:nvSpPr>
        <p:spPr>
          <a:xfrm>
            <a:off x="1183473" y="3472458"/>
            <a:ext cx="14481642" cy="3385542"/>
          </a:xfrm>
          <a:prstGeom prst="rect">
            <a:avLst/>
          </a:prstGeom>
          <a:noFill/>
        </p:spPr>
        <p:txBody>
          <a:bodyPr wrap="square" rtlCol="0">
            <a:spAutoFit/>
          </a:bodyPr>
          <a:lstStyle/>
          <a:p>
            <a:r>
              <a:rPr lang="en-US" sz="10700" b="1" dirty="0">
                <a:solidFill>
                  <a:srgbClr val="DA291C"/>
                </a:solidFill>
                <a:latin typeface="Arial" panose="020B0604020202020204" pitchFamily="34" charset="0"/>
                <a:cs typeface="Arial" panose="020B0604020202020204" pitchFamily="34" charset="0"/>
              </a:rPr>
              <a:t>This is your</a:t>
            </a:r>
            <a:br>
              <a:rPr lang="en-US" sz="10700" b="1" dirty="0">
                <a:solidFill>
                  <a:srgbClr val="DA291C"/>
                </a:solidFill>
                <a:latin typeface="Arial" panose="020B0604020202020204" pitchFamily="34" charset="0"/>
                <a:cs typeface="Arial" panose="020B0604020202020204" pitchFamily="34" charset="0"/>
              </a:rPr>
            </a:br>
            <a:r>
              <a:rPr lang="en-US" sz="10700" b="1" dirty="0">
                <a:solidFill>
                  <a:srgbClr val="DA291C"/>
                </a:solidFill>
                <a:latin typeface="Arial" panose="020B0604020202020204" pitchFamily="34" charset="0"/>
                <a:cs typeface="Arial" panose="020B0604020202020204" pitchFamily="34" charset="0"/>
              </a:rPr>
              <a:t>Title Copy</a:t>
            </a:r>
          </a:p>
        </p:txBody>
      </p:sp>
      <p:sp>
        <p:nvSpPr>
          <p:cNvPr id="5" name="TextBox 4">
            <a:extLst>
              <a:ext uri="{FF2B5EF4-FFF2-40B4-BE49-F238E27FC236}">
                <a16:creationId xmlns:a16="http://schemas.microsoft.com/office/drawing/2014/main" id="{5914D142-F403-5FE3-C88F-FB7B368154A5}"/>
              </a:ext>
            </a:extLst>
          </p:cNvPr>
          <p:cNvSpPr txBox="1"/>
          <p:nvPr/>
        </p:nvSpPr>
        <p:spPr>
          <a:xfrm>
            <a:off x="1183473" y="8973876"/>
            <a:ext cx="10589427" cy="600164"/>
          </a:xfrm>
          <a:prstGeom prst="rect">
            <a:avLst/>
          </a:prstGeom>
          <a:noFill/>
        </p:spPr>
        <p:txBody>
          <a:bodyPr wrap="square" rtlCol="0">
            <a:spAutoFit/>
          </a:bodyPr>
          <a:lstStyle/>
          <a:p>
            <a:r>
              <a:rPr lang="en-US" sz="3300" dirty="0">
                <a:solidFill>
                  <a:srgbClr val="DA291C"/>
                </a:solidFill>
                <a:latin typeface="Arial" panose="020B0604020202020204" pitchFamily="34" charset="0"/>
                <a:cs typeface="Arial" panose="020B0604020202020204" pitchFamily="34" charset="0"/>
              </a:rPr>
              <a:t>This is your body copy.</a:t>
            </a:r>
          </a:p>
        </p:txBody>
      </p:sp>
      <p:sp>
        <p:nvSpPr>
          <p:cNvPr id="6" name="TextBox 5">
            <a:extLst>
              <a:ext uri="{FF2B5EF4-FFF2-40B4-BE49-F238E27FC236}">
                <a16:creationId xmlns:a16="http://schemas.microsoft.com/office/drawing/2014/main" id="{D6FD16D1-0C79-D51E-1508-9DE698309A11}"/>
              </a:ext>
            </a:extLst>
          </p:cNvPr>
          <p:cNvSpPr txBox="1"/>
          <p:nvPr/>
        </p:nvSpPr>
        <p:spPr>
          <a:xfrm>
            <a:off x="1183473" y="7192663"/>
            <a:ext cx="12427596" cy="769441"/>
          </a:xfrm>
          <a:prstGeom prst="rect">
            <a:avLst/>
          </a:prstGeom>
          <a:noFill/>
        </p:spPr>
        <p:txBody>
          <a:bodyPr wrap="square" rtlCol="0">
            <a:spAutoFit/>
          </a:bodyPr>
          <a:lstStyle/>
          <a:p>
            <a:r>
              <a:rPr lang="en-US" sz="4400" dirty="0">
                <a:solidFill>
                  <a:srgbClr val="DA291C"/>
                </a:solidFill>
                <a:latin typeface="Arial" panose="020B0604020202020204" pitchFamily="34" charset="0"/>
                <a:cs typeface="Arial" panose="020B0604020202020204" pitchFamily="34" charset="0"/>
              </a:rPr>
              <a:t>THIS IS YOUR SUB HEAD COPY</a:t>
            </a:r>
          </a:p>
        </p:txBody>
      </p:sp>
    </p:spTree>
    <p:extLst>
      <p:ext uri="{BB962C8B-B14F-4D97-AF65-F5344CB8AC3E}">
        <p14:creationId xmlns:p14="http://schemas.microsoft.com/office/powerpoint/2010/main" val="36208905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B44EA3-0E3D-A784-C8A9-EF05B2A2247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5A929AA-F675-CD8D-8DDD-9D7F772156A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46"/>
            <a:ext cx="24384000" cy="13716000"/>
          </a:xfrm>
          <a:prstGeom prst="rect">
            <a:avLst/>
          </a:prstGeom>
        </p:spPr>
      </p:pic>
      <p:sp>
        <p:nvSpPr>
          <p:cNvPr id="4" name="TextBox 3">
            <a:extLst>
              <a:ext uri="{FF2B5EF4-FFF2-40B4-BE49-F238E27FC236}">
                <a16:creationId xmlns:a16="http://schemas.microsoft.com/office/drawing/2014/main" id="{13C8475A-2605-5035-D8BE-54F97D3D745B}"/>
              </a:ext>
            </a:extLst>
          </p:cNvPr>
          <p:cNvSpPr txBox="1"/>
          <p:nvPr/>
        </p:nvSpPr>
        <p:spPr>
          <a:xfrm>
            <a:off x="1183473" y="3472458"/>
            <a:ext cx="14481642" cy="3385542"/>
          </a:xfrm>
          <a:prstGeom prst="rect">
            <a:avLst/>
          </a:prstGeom>
          <a:noFill/>
        </p:spPr>
        <p:txBody>
          <a:bodyPr wrap="square" rtlCol="0">
            <a:spAutoFit/>
          </a:bodyPr>
          <a:lstStyle/>
          <a:p>
            <a:r>
              <a:rPr lang="en-US" sz="10700" b="1" dirty="0">
                <a:solidFill>
                  <a:srgbClr val="DA291C"/>
                </a:solidFill>
                <a:latin typeface="Arial" panose="020B0604020202020204" pitchFamily="34" charset="0"/>
                <a:cs typeface="Arial" panose="020B0604020202020204" pitchFamily="34" charset="0"/>
              </a:rPr>
              <a:t>This is your</a:t>
            </a:r>
            <a:br>
              <a:rPr lang="en-US" sz="10700" b="1" dirty="0">
                <a:solidFill>
                  <a:srgbClr val="DA291C"/>
                </a:solidFill>
                <a:latin typeface="Arial" panose="020B0604020202020204" pitchFamily="34" charset="0"/>
                <a:cs typeface="Arial" panose="020B0604020202020204" pitchFamily="34" charset="0"/>
              </a:rPr>
            </a:br>
            <a:r>
              <a:rPr lang="en-US" sz="10700" b="1" dirty="0">
                <a:solidFill>
                  <a:srgbClr val="DA291C"/>
                </a:solidFill>
                <a:latin typeface="Arial" panose="020B0604020202020204" pitchFamily="34" charset="0"/>
                <a:cs typeface="Arial" panose="020B0604020202020204" pitchFamily="34" charset="0"/>
              </a:rPr>
              <a:t>Title Copy</a:t>
            </a:r>
          </a:p>
        </p:txBody>
      </p:sp>
      <p:sp>
        <p:nvSpPr>
          <p:cNvPr id="5" name="TextBox 4">
            <a:extLst>
              <a:ext uri="{FF2B5EF4-FFF2-40B4-BE49-F238E27FC236}">
                <a16:creationId xmlns:a16="http://schemas.microsoft.com/office/drawing/2014/main" id="{7AF8FA39-8C45-312C-B650-9E4BEDC29CA4}"/>
              </a:ext>
            </a:extLst>
          </p:cNvPr>
          <p:cNvSpPr txBox="1"/>
          <p:nvPr/>
        </p:nvSpPr>
        <p:spPr>
          <a:xfrm>
            <a:off x="1183473" y="8973876"/>
            <a:ext cx="10589427" cy="600164"/>
          </a:xfrm>
          <a:prstGeom prst="rect">
            <a:avLst/>
          </a:prstGeom>
          <a:noFill/>
        </p:spPr>
        <p:txBody>
          <a:bodyPr wrap="square" rtlCol="0">
            <a:spAutoFit/>
          </a:bodyPr>
          <a:lstStyle/>
          <a:p>
            <a:r>
              <a:rPr lang="en-US" sz="3300" dirty="0">
                <a:solidFill>
                  <a:srgbClr val="DA291C"/>
                </a:solidFill>
                <a:latin typeface="Arial" panose="020B0604020202020204" pitchFamily="34" charset="0"/>
                <a:cs typeface="Arial" panose="020B0604020202020204" pitchFamily="34" charset="0"/>
              </a:rPr>
              <a:t>This is your body copy.</a:t>
            </a:r>
          </a:p>
        </p:txBody>
      </p:sp>
      <p:sp>
        <p:nvSpPr>
          <p:cNvPr id="6" name="TextBox 5">
            <a:extLst>
              <a:ext uri="{FF2B5EF4-FFF2-40B4-BE49-F238E27FC236}">
                <a16:creationId xmlns:a16="http://schemas.microsoft.com/office/drawing/2014/main" id="{A3D626D9-A2C8-1741-9F4A-97B24014FF07}"/>
              </a:ext>
            </a:extLst>
          </p:cNvPr>
          <p:cNvSpPr txBox="1"/>
          <p:nvPr/>
        </p:nvSpPr>
        <p:spPr>
          <a:xfrm>
            <a:off x="1183473" y="7192663"/>
            <a:ext cx="12427596" cy="769441"/>
          </a:xfrm>
          <a:prstGeom prst="rect">
            <a:avLst/>
          </a:prstGeom>
          <a:noFill/>
        </p:spPr>
        <p:txBody>
          <a:bodyPr wrap="square" rtlCol="0">
            <a:spAutoFit/>
          </a:bodyPr>
          <a:lstStyle/>
          <a:p>
            <a:r>
              <a:rPr lang="en-US" sz="4400" dirty="0">
                <a:solidFill>
                  <a:srgbClr val="DA291C"/>
                </a:solidFill>
                <a:latin typeface="Arial" panose="020B0604020202020204" pitchFamily="34" charset="0"/>
                <a:cs typeface="Arial" panose="020B0604020202020204" pitchFamily="34" charset="0"/>
              </a:rPr>
              <a:t>THIS IS YOUR SUB HEAD COPY</a:t>
            </a:r>
          </a:p>
        </p:txBody>
      </p:sp>
    </p:spTree>
    <p:extLst>
      <p:ext uri="{BB962C8B-B14F-4D97-AF65-F5344CB8AC3E}">
        <p14:creationId xmlns:p14="http://schemas.microsoft.com/office/powerpoint/2010/main" val="10350653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B0B4DA-6FF7-DB55-5DC4-C049A33070C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C34C62F-43C9-5B1A-7211-77EF70968C0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46"/>
            <a:ext cx="24384000" cy="13716000"/>
          </a:xfrm>
          <a:prstGeom prst="rect">
            <a:avLst/>
          </a:prstGeom>
        </p:spPr>
      </p:pic>
      <p:sp>
        <p:nvSpPr>
          <p:cNvPr id="4" name="TextBox 3">
            <a:extLst>
              <a:ext uri="{FF2B5EF4-FFF2-40B4-BE49-F238E27FC236}">
                <a16:creationId xmlns:a16="http://schemas.microsoft.com/office/drawing/2014/main" id="{CF807F4B-39D0-E425-88FD-486F2D7898E9}"/>
              </a:ext>
            </a:extLst>
          </p:cNvPr>
          <p:cNvSpPr txBox="1"/>
          <p:nvPr/>
        </p:nvSpPr>
        <p:spPr>
          <a:xfrm>
            <a:off x="1183473" y="3472458"/>
            <a:ext cx="14481642" cy="3385542"/>
          </a:xfrm>
          <a:prstGeom prst="rect">
            <a:avLst/>
          </a:prstGeom>
          <a:noFill/>
        </p:spPr>
        <p:txBody>
          <a:bodyPr wrap="square" rtlCol="0">
            <a:spAutoFit/>
          </a:bodyPr>
          <a:lstStyle/>
          <a:p>
            <a:r>
              <a:rPr lang="en-US" sz="10700" b="1" dirty="0">
                <a:solidFill>
                  <a:srgbClr val="DA291C"/>
                </a:solidFill>
                <a:latin typeface="Arial" panose="020B0604020202020204" pitchFamily="34" charset="0"/>
                <a:cs typeface="Arial" panose="020B0604020202020204" pitchFamily="34" charset="0"/>
              </a:rPr>
              <a:t>This is your</a:t>
            </a:r>
            <a:br>
              <a:rPr lang="en-US" sz="10700" b="1" dirty="0">
                <a:solidFill>
                  <a:srgbClr val="DA291C"/>
                </a:solidFill>
                <a:latin typeface="Arial" panose="020B0604020202020204" pitchFamily="34" charset="0"/>
                <a:cs typeface="Arial" panose="020B0604020202020204" pitchFamily="34" charset="0"/>
              </a:rPr>
            </a:br>
            <a:r>
              <a:rPr lang="en-US" sz="10700" b="1" dirty="0">
                <a:solidFill>
                  <a:srgbClr val="DA291C"/>
                </a:solidFill>
                <a:latin typeface="Arial" panose="020B0604020202020204" pitchFamily="34" charset="0"/>
                <a:cs typeface="Arial" panose="020B0604020202020204" pitchFamily="34" charset="0"/>
              </a:rPr>
              <a:t>Title Copy</a:t>
            </a:r>
          </a:p>
        </p:txBody>
      </p:sp>
      <p:sp>
        <p:nvSpPr>
          <p:cNvPr id="5" name="TextBox 4">
            <a:extLst>
              <a:ext uri="{FF2B5EF4-FFF2-40B4-BE49-F238E27FC236}">
                <a16:creationId xmlns:a16="http://schemas.microsoft.com/office/drawing/2014/main" id="{7773B223-3EAB-11E5-B038-55440550BFF6}"/>
              </a:ext>
            </a:extLst>
          </p:cNvPr>
          <p:cNvSpPr txBox="1"/>
          <p:nvPr/>
        </p:nvSpPr>
        <p:spPr>
          <a:xfrm>
            <a:off x="1183473" y="8973876"/>
            <a:ext cx="10589427" cy="600164"/>
          </a:xfrm>
          <a:prstGeom prst="rect">
            <a:avLst/>
          </a:prstGeom>
          <a:noFill/>
        </p:spPr>
        <p:txBody>
          <a:bodyPr wrap="square" rtlCol="0">
            <a:spAutoFit/>
          </a:bodyPr>
          <a:lstStyle/>
          <a:p>
            <a:r>
              <a:rPr lang="en-US" sz="3300" dirty="0">
                <a:solidFill>
                  <a:srgbClr val="DA291C"/>
                </a:solidFill>
                <a:latin typeface="Arial" panose="020B0604020202020204" pitchFamily="34" charset="0"/>
                <a:cs typeface="Arial" panose="020B0604020202020204" pitchFamily="34" charset="0"/>
              </a:rPr>
              <a:t>This is your body copy.</a:t>
            </a:r>
          </a:p>
        </p:txBody>
      </p:sp>
      <p:sp>
        <p:nvSpPr>
          <p:cNvPr id="6" name="TextBox 5">
            <a:extLst>
              <a:ext uri="{FF2B5EF4-FFF2-40B4-BE49-F238E27FC236}">
                <a16:creationId xmlns:a16="http://schemas.microsoft.com/office/drawing/2014/main" id="{B950C00D-CAA6-C904-E2F2-AAB3FB50C80A}"/>
              </a:ext>
            </a:extLst>
          </p:cNvPr>
          <p:cNvSpPr txBox="1"/>
          <p:nvPr/>
        </p:nvSpPr>
        <p:spPr>
          <a:xfrm>
            <a:off x="1183473" y="7192663"/>
            <a:ext cx="12427596" cy="769441"/>
          </a:xfrm>
          <a:prstGeom prst="rect">
            <a:avLst/>
          </a:prstGeom>
          <a:noFill/>
        </p:spPr>
        <p:txBody>
          <a:bodyPr wrap="square" rtlCol="0">
            <a:spAutoFit/>
          </a:bodyPr>
          <a:lstStyle/>
          <a:p>
            <a:r>
              <a:rPr lang="en-US" sz="4400" dirty="0">
                <a:solidFill>
                  <a:srgbClr val="DA291C"/>
                </a:solidFill>
                <a:latin typeface="Arial" panose="020B0604020202020204" pitchFamily="34" charset="0"/>
                <a:cs typeface="Arial" panose="020B0604020202020204" pitchFamily="34" charset="0"/>
              </a:rPr>
              <a:t>THIS IS YOUR SUB HEAD COPY</a:t>
            </a:r>
          </a:p>
        </p:txBody>
      </p:sp>
    </p:spTree>
    <p:extLst>
      <p:ext uri="{BB962C8B-B14F-4D97-AF65-F5344CB8AC3E}">
        <p14:creationId xmlns:p14="http://schemas.microsoft.com/office/powerpoint/2010/main" val="17528796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62EAB-B9D3-FC65-29A1-A0819F90FC9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7808B00-8D70-D3F6-0F56-819766366EB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46"/>
            <a:ext cx="24384000" cy="13716000"/>
          </a:xfrm>
          <a:prstGeom prst="rect">
            <a:avLst/>
          </a:prstGeom>
        </p:spPr>
      </p:pic>
      <p:sp>
        <p:nvSpPr>
          <p:cNvPr id="4" name="TextBox 3">
            <a:extLst>
              <a:ext uri="{FF2B5EF4-FFF2-40B4-BE49-F238E27FC236}">
                <a16:creationId xmlns:a16="http://schemas.microsoft.com/office/drawing/2014/main" id="{832C5D5D-1FF7-C42C-8E2E-9D99943FE2AD}"/>
              </a:ext>
            </a:extLst>
          </p:cNvPr>
          <p:cNvSpPr txBox="1"/>
          <p:nvPr/>
        </p:nvSpPr>
        <p:spPr>
          <a:xfrm>
            <a:off x="1183473" y="3472458"/>
            <a:ext cx="14481642" cy="3385542"/>
          </a:xfrm>
          <a:prstGeom prst="rect">
            <a:avLst/>
          </a:prstGeom>
          <a:noFill/>
        </p:spPr>
        <p:txBody>
          <a:bodyPr wrap="square" rtlCol="0">
            <a:spAutoFit/>
          </a:bodyPr>
          <a:lstStyle/>
          <a:p>
            <a:r>
              <a:rPr lang="en-US" sz="10700" b="1" dirty="0">
                <a:solidFill>
                  <a:srgbClr val="DA291C"/>
                </a:solidFill>
                <a:latin typeface="Arial" panose="020B0604020202020204" pitchFamily="34" charset="0"/>
                <a:cs typeface="Arial" panose="020B0604020202020204" pitchFamily="34" charset="0"/>
              </a:rPr>
              <a:t>This is your</a:t>
            </a:r>
            <a:br>
              <a:rPr lang="en-US" sz="10700" b="1" dirty="0">
                <a:solidFill>
                  <a:srgbClr val="DA291C"/>
                </a:solidFill>
                <a:latin typeface="Arial" panose="020B0604020202020204" pitchFamily="34" charset="0"/>
                <a:cs typeface="Arial" panose="020B0604020202020204" pitchFamily="34" charset="0"/>
              </a:rPr>
            </a:br>
            <a:r>
              <a:rPr lang="en-US" sz="10700" b="1" dirty="0">
                <a:solidFill>
                  <a:srgbClr val="DA291C"/>
                </a:solidFill>
                <a:latin typeface="Arial" panose="020B0604020202020204" pitchFamily="34" charset="0"/>
                <a:cs typeface="Arial" panose="020B0604020202020204" pitchFamily="34" charset="0"/>
              </a:rPr>
              <a:t>Title Copy</a:t>
            </a:r>
          </a:p>
        </p:txBody>
      </p:sp>
      <p:sp>
        <p:nvSpPr>
          <p:cNvPr id="5" name="TextBox 4">
            <a:extLst>
              <a:ext uri="{FF2B5EF4-FFF2-40B4-BE49-F238E27FC236}">
                <a16:creationId xmlns:a16="http://schemas.microsoft.com/office/drawing/2014/main" id="{1D179BA4-D8DB-DBA2-9A86-D45C8893F701}"/>
              </a:ext>
            </a:extLst>
          </p:cNvPr>
          <p:cNvSpPr txBox="1"/>
          <p:nvPr/>
        </p:nvSpPr>
        <p:spPr>
          <a:xfrm>
            <a:off x="1183473" y="8973876"/>
            <a:ext cx="10589427" cy="600164"/>
          </a:xfrm>
          <a:prstGeom prst="rect">
            <a:avLst/>
          </a:prstGeom>
          <a:noFill/>
        </p:spPr>
        <p:txBody>
          <a:bodyPr wrap="square" rtlCol="0">
            <a:spAutoFit/>
          </a:bodyPr>
          <a:lstStyle/>
          <a:p>
            <a:r>
              <a:rPr lang="en-US" sz="3300" dirty="0">
                <a:solidFill>
                  <a:srgbClr val="DA291C"/>
                </a:solidFill>
                <a:latin typeface="Arial" panose="020B0604020202020204" pitchFamily="34" charset="0"/>
                <a:cs typeface="Arial" panose="020B0604020202020204" pitchFamily="34" charset="0"/>
              </a:rPr>
              <a:t>This is your body copy.</a:t>
            </a:r>
          </a:p>
        </p:txBody>
      </p:sp>
      <p:sp>
        <p:nvSpPr>
          <p:cNvPr id="6" name="TextBox 5">
            <a:extLst>
              <a:ext uri="{FF2B5EF4-FFF2-40B4-BE49-F238E27FC236}">
                <a16:creationId xmlns:a16="http://schemas.microsoft.com/office/drawing/2014/main" id="{A9B0325F-EC5D-D719-30A8-54D2C37327C1}"/>
              </a:ext>
            </a:extLst>
          </p:cNvPr>
          <p:cNvSpPr txBox="1"/>
          <p:nvPr/>
        </p:nvSpPr>
        <p:spPr>
          <a:xfrm>
            <a:off x="1183473" y="7192663"/>
            <a:ext cx="12427596" cy="769441"/>
          </a:xfrm>
          <a:prstGeom prst="rect">
            <a:avLst/>
          </a:prstGeom>
          <a:noFill/>
        </p:spPr>
        <p:txBody>
          <a:bodyPr wrap="square" rtlCol="0">
            <a:spAutoFit/>
          </a:bodyPr>
          <a:lstStyle/>
          <a:p>
            <a:r>
              <a:rPr lang="en-US" sz="4400" dirty="0">
                <a:solidFill>
                  <a:srgbClr val="DA291C"/>
                </a:solidFill>
                <a:latin typeface="Arial" panose="020B0604020202020204" pitchFamily="34" charset="0"/>
                <a:cs typeface="Arial" panose="020B0604020202020204" pitchFamily="34" charset="0"/>
              </a:rPr>
              <a:t>THIS IS YOUR SUB HEAD COPY</a:t>
            </a:r>
          </a:p>
        </p:txBody>
      </p:sp>
    </p:spTree>
    <p:extLst>
      <p:ext uri="{BB962C8B-B14F-4D97-AF65-F5344CB8AC3E}">
        <p14:creationId xmlns:p14="http://schemas.microsoft.com/office/powerpoint/2010/main" val="36359533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D01358-4C66-98E7-D5A0-96BFEEF2252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6D5CE0F-25A6-CCED-15CC-E325701E6F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46"/>
            <a:ext cx="24384000" cy="13716000"/>
          </a:xfrm>
          <a:prstGeom prst="rect">
            <a:avLst/>
          </a:prstGeom>
        </p:spPr>
      </p:pic>
      <p:sp>
        <p:nvSpPr>
          <p:cNvPr id="8" name="TextBox 7">
            <a:extLst>
              <a:ext uri="{FF2B5EF4-FFF2-40B4-BE49-F238E27FC236}">
                <a16:creationId xmlns:a16="http://schemas.microsoft.com/office/drawing/2014/main" id="{6677731C-645D-B5E7-F28F-2F453F0F9419}"/>
              </a:ext>
            </a:extLst>
          </p:cNvPr>
          <p:cNvSpPr txBox="1"/>
          <p:nvPr/>
        </p:nvSpPr>
        <p:spPr>
          <a:xfrm>
            <a:off x="1183474" y="4314669"/>
            <a:ext cx="11237495" cy="3385542"/>
          </a:xfrm>
          <a:prstGeom prst="rect">
            <a:avLst/>
          </a:prstGeom>
          <a:noFill/>
        </p:spPr>
        <p:txBody>
          <a:bodyPr wrap="square" rtlCol="0">
            <a:spAutoFit/>
          </a:bodyPr>
          <a:lstStyle/>
          <a:p>
            <a:r>
              <a:rPr lang="en-US" sz="10700" b="1" dirty="0">
                <a:solidFill>
                  <a:schemeClr val="bg1"/>
                </a:solidFill>
                <a:latin typeface="Arial" panose="020B0604020202020204" pitchFamily="34" charset="0"/>
                <a:cs typeface="Arial" panose="020B0604020202020204" pitchFamily="34" charset="0"/>
              </a:rPr>
              <a:t>The Need in </a:t>
            </a:r>
            <a:br>
              <a:rPr lang="en-US" sz="10700" b="1" dirty="0">
                <a:solidFill>
                  <a:schemeClr val="bg1"/>
                </a:solidFill>
                <a:latin typeface="Arial" panose="020B0604020202020204" pitchFamily="34" charset="0"/>
                <a:cs typeface="Arial" panose="020B0604020202020204" pitchFamily="34" charset="0"/>
              </a:rPr>
            </a:br>
            <a:r>
              <a:rPr lang="en-US" sz="10700" b="1" dirty="0">
                <a:solidFill>
                  <a:schemeClr val="bg1"/>
                </a:solidFill>
                <a:latin typeface="Arial" panose="020B0604020202020204" pitchFamily="34" charset="0"/>
                <a:cs typeface="Arial" panose="020B0604020202020204" pitchFamily="34" charset="0"/>
              </a:rPr>
              <a:t>Our Community</a:t>
            </a:r>
          </a:p>
        </p:txBody>
      </p:sp>
      <p:sp>
        <p:nvSpPr>
          <p:cNvPr id="11" name="TextBox 10">
            <a:extLst>
              <a:ext uri="{FF2B5EF4-FFF2-40B4-BE49-F238E27FC236}">
                <a16:creationId xmlns:a16="http://schemas.microsoft.com/office/drawing/2014/main" id="{96336885-9E3E-784F-5985-6D9264378033}"/>
              </a:ext>
            </a:extLst>
          </p:cNvPr>
          <p:cNvSpPr txBox="1"/>
          <p:nvPr/>
        </p:nvSpPr>
        <p:spPr>
          <a:xfrm>
            <a:off x="15936686" y="2717956"/>
            <a:ext cx="7203258" cy="2123658"/>
          </a:xfrm>
          <a:prstGeom prst="rect">
            <a:avLst/>
          </a:prstGeom>
          <a:noFill/>
        </p:spPr>
        <p:txBody>
          <a:bodyPr wrap="square" rtlCol="0">
            <a:spAutoFit/>
          </a:bodyPr>
          <a:lstStyle/>
          <a:p>
            <a:r>
              <a:rPr lang="en-US" sz="3300" b="1" dirty="0">
                <a:solidFill>
                  <a:schemeClr val="bg1"/>
                </a:solidFill>
                <a:latin typeface="Arial" panose="020B0604020202020204" pitchFamily="34" charset="0"/>
                <a:cs typeface="Arial" panose="020B0604020202020204" pitchFamily="34" charset="0"/>
              </a:rPr>
              <a:t>39% </a:t>
            </a:r>
            <a:r>
              <a:rPr lang="en-US" sz="3300" dirty="0">
                <a:solidFill>
                  <a:schemeClr val="bg1"/>
                </a:solidFill>
                <a:latin typeface="Arial" panose="020B0604020202020204" pitchFamily="34" charset="0"/>
                <a:cs typeface="Arial" panose="020B0604020202020204" pitchFamily="34" charset="0"/>
              </a:rPr>
              <a:t>of Hamilton high school students want to talk to someone about a mental health or emotional concern but don’t know where to turn.</a:t>
            </a:r>
          </a:p>
        </p:txBody>
      </p:sp>
      <p:sp>
        <p:nvSpPr>
          <p:cNvPr id="4" name="TextBox 3">
            <a:extLst>
              <a:ext uri="{FF2B5EF4-FFF2-40B4-BE49-F238E27FC236}">
                <a16:creationId xmlns:a16="http://schemas.microsoft.com/office/drawing/2014/main" id="{35EBEDFF-46D4-A254-C8B4-CBECB999722D}"/>
              </a:ext>
            </a:extLst>
          </p:cNvPr>
          <p:cNvSpPr txBox="1"/>
          <p:nvPr/>
        </p:nvSpPr>
        <p:spPr>
          <a:xfrm>
            <a:off x="15936686" y="5796171"/>
            <a:ext cx="7203258" cy="2123658"/>
          </a:xfrm>
          <a:prstGeom prst="rect">
            <a:avLst/>
          </a:prstGeom>
          <a:noFill/>
        </p:spPr>
        <p:txBody>
          <a:bodyPr wrap="square" rtlCol="0">
            <a:spAutoFit/>
          </a:bodyPr>
          <a:lstStyle/>
          <a:p>
            <a:r>
              <a:rPr lang="en-US" sz="3300" b="1" dirty="0">
                <a:solidFill>
                  <a:schemeClr val="bg1"/>
                </a:solidFill>
                <a:latin typeface="Arial" panose="020B0604020202020204" pitchFamily="34" charset="0"/>
                <a:cs typeface="Arial" panose="020B0604020202020204" pitchFamily="34" charset="0"/>
              </a:rPr>
              <a:t>30% </a:t>
            </a:r>
            <a:r>
              <a:rPr lang="en-US" sz="3300" dirty="0">
                <a:solidFill>
                  <a:schemeClr val="bg1"/>
                </a:solidFill>
                <a:latin typeface="Arial" panose="020B0604020202020204" pitchFamily="34" charset="0"/>
                <a:cs typeface="Arial" panose="020B0604020202020204" pitchFamily="34" charset="0"/>
              </a:rPr>
              <a:t>of Canadian seniors are at risk of social isolation - the top challenge identified by the International Federation on Ageing.</a:t>
            </a:r>
          </a:p>
        </p:txBody>
      </p:sp>
      <p:sp>
        <p:nvSpPr>
          <p:cNvPr id="5" name="TextBox 4">
            <a:extLst>
              <a:ext uri="{FF2B5EF4-FFF2-40B4-BE49-F238E27FC236}">
                <a16:creationId xmlns:a16="http://schemas.microsoft.com/office/drawing/2014/main" id="{FA2AFF8C-F36A-3D8C-7E23-4D2EEF408BFD}"/>
              </a:ext>
            </a:extLst>
          </p:cNvPr>
          <p:cNvSpPr txBox="1"/>
          <p:nvPr/>
        </p:nvSpPr>
        <p:spPr>
          <a:xfrm>
            <a:off x="15936686" y="8938226"/>
            <a:ext cx="7203258" cy="2123658"/>
          </a:xfrm>
          <a:prstGeom prst="rect">
            <a:avLst/>
          </a:prstGeom>
          <a:noFill/>
        </p:spPr>
        <p:txBody>
          <a:bodyPr wrap="square" rtlCol="0">
            <a:spAutoFit/>
          </a:bodyPr>
          <a:lstStyle/>
          <a:p>
            <a:r>
              <a:rPr lang="en-US" sz="3300" dirty="0">
                <a:solidFill>
                  <a:schemeClr val="bg1"/>
                </a:solidFill>
                <a:latin typeface="Arial" panose="020B0604020202020204" pitchFamily="34" charset="0"/>
                <a:cs typeface="Arial" panose="020B0604020202020204" pitchFamily="34" charset="0"/>
              </a:rPr>
              <a:t>In Halton, the average person must earn </a:t>
            </a:r>
            <a:r>
              <a:rPr lang="en-US" sz="3300" b="1" dirty="0">
                <a:solidFill>
                  <a:schemeClr val="bg1"/>
                </a:solidFill>
                <a:latin typeface="Arial" panose="020B0604020202020204" pitchFamily="34" charset="0"/>
                <a:cs typeface="Arial" panose="020B0604020202020204" pitchFamily="34" charset="0"/>
              </a:rPr>
              <a:t>$26/hour </a:t>
            </a:r>
            <a:r>
              <a:rPr lang="en-US" sz="3300" dirty="0">
                <a:solidFill>
                  <a:schemeClr val="bg1"/>
                </a:solidFill>
                <a:latin typeface="Arial" panose="020B0604020202020204" pitchFamily="34" charset="0"/>
                <a:cs typeface="Arial" panose="020B0604020202020204" pitchFamily="34" charset="0"/>
              </a:rPr>
              <a:t>just to afford basic necessities - the rising cost of living is straining residents financially.</a:t>
            </a:r>
          </a:p>
        </p:txBody>
      </p:sp>
    </p:spTree>
    <p:extLst>
      <p:ext uri="{BB962C8B-B14F-4D97-AF65-F5344CB8AC3E}">
        <p14:creationId xmlns:p14="http://schemas.microsoft.com/office/powerpoint/2010/main" val="42948937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2E46A2-748E-6BC3-AB3F-B02170E6E59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87E9B9B-2C77-5C7A-A15F-C459F45AE3D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46"/>
            <a:ext cx="24384000" cy="13716000"/>
          </a:xfrm>
          <a:prstGeom prst="rect">
            <a:avLst/>
          </a:prstGeom>
        </p:spPr>
      </p:pic>
      <p:sp>
        <p:nvSpPr>
          <p:cNvPr id="4" name="TextBox 3">
            <a:extLst>
              <a:ext uri="{FF2B5EF4-FFF2-40B4-BE49-F238E27FC236}">
                <a16:creationId xmlns:a16="http://schemas.microsoft.com/office/drawing/2014/main" id="{832D093A-B4C6-001C-6E0F-E6990BE76766}"/>
              </a:ext>
            </a:extLst>
          </p:cNvPr>
          <p:cNvSpPr txBox="1"/>
          <p:nvPr/>
        </p:nvSpPr>
        <p:spPr>
          <a:xfrm>
            <a:off x="1183473" y="3472458"/>
            <a:ext cx="14481642" cy="3385542"/>
          </a:xfrm>
          <a:prstGeom prst="rect">
            <a:avLst/>
          </a:prstGeom>
          <a:noFill/>
        </p:spPr>
        <p:txBody>
          <a:bodyPr wrap="square" rtlCol="0">
            <a:spAutoFit/>
          </a:bodyPr>
          <a:lstStyle/>
          <a:p>
            <a:r>
              <a:rPr lang="en-US" sz="10700" b="1" dirty="0">
                <a:solidFill>
                  <a:srgbClr val="DA291C"/>
                </a:solidFill>
                <a:latin typeface="Arial" panose="020B0604020202020204" pitchFamily="34" charset="0"/>
                <a:cs typeface="Arial" panose="020B0604020202020204" pitchFamily="34" charset="0"/>
              </a:rPr>
              <a:t>This is your</a:t>
            </a:r>
            <a:br>
              <a:rPr lang="en-US" sz="10700" b="1" dirty="0">
                <a:solidFill>
                  <a:srgbClr val="DA291C"/>
                </a:solidFill>
                <a:latin typeface="Arial" panose="020B0604020202020204" pitchFamily="34" charset="0"/>
                <a:cs typeface="Arial" panose="020B0604020202020204" pitchFamily="34" charset="0"/>
              </a:rPr>
            </a:br>
            <a:r>
              <a:rPr lang="en-US" sz="10700" b="1" dirty="0">
                <a:solidFill>
                  <a:srgbClr val="DA291C"/>
                </a:solidFill>
                <a:latin typeface="Arial" panose="020B0604020202020204" pitchFamily="34" charset="0"/>
                <a:cs typeface="Arial" panose="020B0604020202020204" pitchFamily="34" charset="0"/>
              </a:rPr>
              <a:t>Title Copy</a:t>
            </a:r>
          </a:p>
        </p:txBody>
      </p:sp>
      <p:sp>
        <p:nvSpPr>
          <p:cNvPr id="5" name="TextBox 4">
            <a:extLst>
              <a:ext uri="{FF2B5EF4-FFF2-40B4-BE49-F238E27FC236}">
                <a16:creationId xmlns:a16="http://schemas.microsoft.com/office/drawing/2014/main" id="{F6F4E759-46B2-5E69-F458-CCAB94B78A65}"/>
              </a:ext>
            </a:extLst>
          </p:cNvPr>
          <p:cNvSpPr txBox="1"/>
          <p:nvPr/>
        </p:nvSpPr>
        <p:spPr>
          <a:xfrm>
            <a:off x="1183473" y="8973876"/>
            <a:ext cx="10589427" cy="600164"/>
          </a:xfrm>
          <a:prstGeom prst="rect">
            <a:avLst/>
          </a:prstGeom>
          <a:noFill/>
        </p:spPr>
        <p:txBody>
          <a:bodyPr wrap="square" rtlCol="0">
            <a:spAutoFit/>
          </a:bodyPr>
          <a:lstStyle/>
          <a:p>
            <a:r>
              <a:rPr lang="en-US" sz="3300" dirty="0">
                <a:solidFill>
                  <a:srgbClr val="DA291C"/>
                </a:solidFill>
                <a:latin typeface="Arial" panose="020B0604020202020204" pitchFamily="34" charset="0"/>
                <a:cs typeface="Arial" panose="020B0604020202020204" pitchFamily="34" charset="0"/>
              </a:rPr>
              <a:t>This is your body copy.</a:t>
            </a:r>
          </a:p>
        </p:txBody>
      </p:sp>
      <p:sp>
        <p:nvSpPr>
          <p:cNvPr id="6" name="TextBox 5">
            <a:extLst>
              <a:ext uri="{FF2B5EF4-FFF2-40B4-BE49-F238E27FC236}">
                <a16:creationId xmlns:a16="http://schemas.microsoft.com/office/drawing/2014/main" id="{5B68665A-D839-38E2-A77C-7C68145C827C}"/>
              </a:ext>
            </a:extLst>
          </p:cNvPr>
          <p:cNvSpPr txBox="1"/>
          <p:nvPr/>
        </p:nvSpPr>
        <p:spPr>
          <a:xfrm>
            <a:off x="1183473" y="7192663"/>
            <a:ext cx="12427596" cy="769441"/>
          </a:xfrm>
          <a:prstGeom prst="rect">
            <a:avLst/>
          </a:prstGeom>
          <a:noFill/>
        </p:spPr>
        <p:txBody>
          <a:bodyPr wrap="square" rtlCol="0">
            <a:spAutoFit/>
          </a:bodyPr>
          <a:lstStyle/>
          <a:p>
            <a:r>
              <a:rPr lang="en-US" sz="4400" dirty="0">
                <a:solidFill>
                  <a:srgbClr val="DA291C"/>
                </a:solidFill>
                <a:latin typeface="Arial" panose="020B0604020202020204" pitchFamily="34" charset="0"/>
                <a:cs typeface="Arial" panose="020B0604020202020204" pitchFamily="34" charset="0"/>
              </a:rPr>
              <a:t>THIS IS YOUR SUB HEAD COPY</a:t>
            </a:r>
          </a:p>
        </p:txBody>
      </p:sp>
    </p:spTree>
    <p:extLst>
      <p:ext uri="{BB962C8B-B14F-4D97-AF65-F5344CB8AC3E}">
        <p14:creationId xmlns:p14="http://schemas.microsoft.com/office/powerpoint/2010/main" val="32469281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6C75D5-0041-6E0C-B921-4810EAC7DDB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C20BC47-6C22-F580-75A7-FC0075F4897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46"/>
            <a:ext cx="24384000" cy="13716000"/>
          </a:xfrm>
          <a:prstGeom prst="rect">
            <a:avLst/>
          </a:prstGeom>
        </p:spPr>
      </p:pic>
      <p:sp>
        <p:nvSpPr>
          <p:cNvPr id="4" name="TextBox 3">
            <a:extLst>
              <a:ext uri="{FF2B5EF4-FFF2-40B4-BE49-F238E27FC236}">
                <a16:creationId xmlns:a16="http://schemas.microsoft.com/office/drawing/2014/main" id="{47793745-7838-13D7-F7DE-E61A0FE1F560}"/>
              </a:ext>
            </a:extLst>
          </p:cNvPr>
          <p:cNvSpPr txBox="1"/>
          <p:nvPr/>
        </p:nvSpPr>
        <p:spPr>
          <a:xfrm>
            <a:off x="1183473" y="3472458"/>
            <a:ext cx="14481642" cy="3385542"/>
          </a:xfrm>
          <a:prstGeom prst="rect">
            <a:avLst/>
          </a:prstGeom>
          <a:noFill/>
        </p:spPr>
        <p:txBody>
          <a:bodyPr wrap="square" rtlCol="0">
            <a:spAutoFit/>
          </a:bodyPr>
          <a:lstStyle/>
          <a:p>
            <a:r>
              <a:rPr lang="en-US" sz="10700" b="1" dirty="0">
                <a:solidFill>
                  <a:srgbClr val="DA291C"/>
                </a:solidFill>
                <a:latin typeface="Arial" panose="020B0604020202020204" pitchFamily="34" charset="0"/>
                <a:cs typeface="Arial" panose="020B0604020202020204" pitchFamily="34" charset="0"/>
              </a:rPr>
              <a:t>This is your</a:t>
            </a:r>
            <a:br>
              <a:rPr lang="en-US" sz="10700" b="1" dirty="0">
                <a:solidFill>
                  <a:srgbClr val="DA291C"/>
                </a:solidFill>
                <a:latin typeface="Arial" panose="020B0604020202020204" pitchFamily="34" charset="0"/>
                <a:cs typeface="Arial" panose="020B0604020202020204" pitchFamily="34" charset="0"/>
              </a:rPr>
            </a:br>
            <a:r>
              <a:rPr lang="en-US" sz="10700" b="1" dirty="0">
                <a:solidFill>
                  <a:srgbClr val="DA291C"/>
                </a:solidFill>
                <a:latin typeface="Arial" panose="020B0604020202020204" pitchFamily="34" charset="0"/>
                <a:cs typeface="Arial" panose="020B0604020202020204" pitchFamily="34" charset="0"/>
              </a:rPr>
              <a:t>Title Copy</a:t>
            </a:r>
          </a:p>
        </p:txBody>
      </p:sp>
      <p:sp>
        <p:nvSpPr>
          <p:cNvPr id="5" name="TextBox 4">
            <a:extLst>
              <a:ext uri="{FF2B5EF4-FFF2-40B4-BE49-F238E27FC236}">
                <a16:creationId xmlns:a16="http://schemas.microsoft.com/office/drawing/2014/main" id="{4DB6F20C-0FD5-D833-25A1-6C4B4ECC1D6B}"/>
              </a:ext>
            </a:extLst>
          </p:cNvPr>
          <p:cNvSpPr txBox="1"/>
          <p:nvPr/>
        </p:nvSpPr>
        <p:spPr>
          <a:xfrm>
            <a:off x="1183473" y="8973876"/>
            <a:ext cx="10589427" cy="600164"/>
          </a:xfrm>
          <a:prstGeom prst="rect">
            <a:avLst/>
          </a:prstGeom>
          <a:noFill/>
        </p:spPr>
        <p:txBody>
          <a:bodyPr wrap="square" rtlCol="0">
            <a:spAutoFit/>
          </a:bodyPr>
          <a:lstStyle/>
          <a:p>
            <a:r>
              <a:rPr lang="en-US" sz="3300" dirty="0">
                <a:solidFill>
                  <a:srgbClr val="DA291C"/>
                </a:solidFill>
                <a:latin typeface="Arial" panose="020B0604020202020204" pitchFamily="34" charset="0"/>
                <a:cs typeface="Arial" panose="020B0604020202020204" pitchFamily="34" charset="0"/>
              </a:rPr>
              <a:t>This is your body copy.</a:t>
            </a:r>
          </a:p>
        </p:txBody>
      </p:sp>
      <p:sp>
        <p:nvSpPr>
          <p:cNvPr id="6" name="TextBox 5">
            <a:extLst>
              <a:ext uri="{FF2B5EF4-FFF2-40B4-BE49-F238E27FC236}">
                <a16:creationId xmlns:a16="http://schemas.microsoft.com/office/drawing/2014/main" id="{6B0583E5-19E7-A8E9-08D3-19B33CD4B784}"/>
              </a:ext>
            </a:extLst>
          </p:cNvPr>
          <p:cNvSpPr txBox="1"/>
          <p:nvPr/>
        </p:nvSpPr>
        <p:spPr>
          <a:xfrm>
            <a:off x="1183473" y="7192663"/>
            <a:ext cx="12427596" cy="769441"/>
          </a:xfrm>
          <a:prstGeom prst="rect">
            <a:avLst/>
          </a:prstGeom>
          <a:noFill/>
        </p:spPr>
        <p:txBody>
          <a:bodyPr wrap="square" rtlCol="0">
            <a:spAutoFit/>
          </a:bodyPr>
          <a:lstStyle/>
          <a:p>
            <a:r>
              <a:rPr lang="en-US" sz="4400" dirty="0">
                <a:solidFill>
                  <a:srgbClr val="DA291C"/>
                </a:solidFill>
                <a:latin typeface="Arial" panose="020B0604020202020204" pitchFamily="34" charset="0"/>
                <a:cs typeface="Arial" panose="020B0604020202020204" pitchFamily="34" charset="0"/>
              </a:rPr>
              <a:t>THIS IS YOUR SUB HEAD COPY</a:t>
            </a:r>
          </a:p>
        </p:txBody>
      </p:sp>
    </p:spTree>
    <p:extLst>
      <p:ext uri="{BB962C8B-B14F-4D97-AF65-F5344CB8AC3E}">
        <p14:creationId xmlns:p14="http://schemas.microsoft.com/office/powerpoint/2010/main" val="40420484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CB827-659C-91C4-FA63-03ABCE7526F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35D3066-4A2F-9CD6-6FA3-1CE2EECA5BB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46"/>
            <a:ext cx="24384000" cy="13716000"/>
          </a:xfrm>
          <a:prstGeom prst="rect">
            <a:avLst/>
          </a:prstGeom>
        </p:spPr>
      </p:pic>
      <p:sp>
        <p:nvSpPr>
          <p:cNvPr id="4" name="TextBox 3">
            <a:extLst>
              <a:ext uri="{FF2B5EF4-FFF2-40B4-BE49-F238E27FC236}">
                <a16:creationId xmlns:a16="http://schemas.microsoft.com/office/drawing/2014/main" id="{07D10A57-5FE7-670C-34FE-2874E0F8DBC8}"/>
              </a:ext>
            </a:extLst>
          </p:cNvPr>
          <p:cNvSpPr txBox="1"/>
          <p:nvPr/>
        </p:nvSpPr>
        <p:spPr>
          <a:xfrm>
            <a:off x="1183473" y="3472458"/>
            <a:ext cx="14481642" cy="3385542"/>
          </a:xfrm>
          <a:prstGeom prst="rect">
            <a:avLst/>
          </a:prstGeom>
          <a:noFill/>
        </p:spPr>
        <p:txBody>
          <a:bodyPr wrap="square" rtlCol="0">
            <a:spAutoFit/>
          </a:bodyPr>
          <a:lstStyle/>
          <a:p>
            <a:r>
              <a:rPr lang="en-US" sz="10700" b="1" dirty="0">
                <a:solidFill>
                  <a:srgbClr val="DA291C"/>
                </a:solidFill>
                <a:latin typeface="Arial" panose="020B0604020202020204" pitchFamily="34" charset="0"/>
                <a:cs typeface="Arial" panose="020B0604020202020204" pitchFamily="34" charset="0"/>
              </a:rPr>
              <a:t>This is your</a:t>
            </a:r>
            <a:br>
              <a:rPr lang="en-US" sz="10700" b="1" dirty="0">
                <a:solidFill>
                  <a:srgbClr val="DA291C"/>
                </a:solidFill>
                <a:latin typeface="Arial" panose="020B0604020202020204" pitchFamily="34" charset="0"/>
                <a:cs typeface="Arial" panose="020B0604020202020204" pitchFamily="34" charset="0"/>
              </a:rPr>
            </a:br>
            <a:r>
              <a:rPr lang="en-US" sz="10700" b="1" dirty="0">
                <a:solidFill>
                  <a:srgbClr val="DA291C"/>
                </a:solidFill>
                <a:latin typeface="Arial" panose="020B0604020202020204" pitchFamily="34" charset="0"/>
                <a:cs typeface="Arial" panose="020B0604020202020204" pitchFamily="34" charset="0"/>
              </a:rPr>
              <a:t>Title Copy</a:t>
            </a:r>
          </a:p>
        </p:txBody>
      </p:sp>
      <p:sp>
        <p:nvSpPr>
          <p:cNvPr id="5" name="TextBox 4">
            <a:extLst>
              <a:ext uri="{FF2B5EF4-FFF2-40B4-BE49-F238E27FC236}">
                <a16:creationId xmlns:a16="http://schemas.microsoft.com/office/drawing/2014/main" id="{F52ABB51-F3AF-76CC-3A14-23260D496FF7}"/>
              </a:ext>
            </a:extLst>
          </p:cNvPr>
          <p:cNvSpPr txBox="1"/>
          <p:nvPr/>
        </p:nvSpPr>
        <p:spPr>
          <a:xfrm>
            <a:off x="1183473" y="8973876"/>
            <a:ext cx="10589427" cy="600164"/>
          </a:xfrm>
          <a:prstGeom prst="rect">
            <a:avLst/>
          </a:prstGeom>
          <a:noFill/>
        </p:spPr>
        <p:txBody>
          <a:bodyPr wrap="square" rtlCol="0">
            <a:spAutoFit/>
          </a:bodyPr>
          <a:lstStyle/>
          <a:p>
            <a:r>
              <a:rPr lang="en-US" sz="3300" dirty="0">
                <a:solidFill>
                  <a:srgbClr val="DA291C"/>
                </a:solidFill>
                <a:latin typeface="Arial" panose="020B0604020202020204" pitchFamily="34" charset="0"/>
                <a:cs typeface="Arial" panose="020B0604020202020204" pitchFamily="34" charset="0"/>
              </a:rPr>
              <a:t>This is your body copy.</a:t>
            </a:r>
          </a:p>
        </p:txBody>
      </p:sp>
      <p:sp>
        <p:nvSpPr>
          <p:cNvPr id="6" name="TextBox 5">
            <a:extLst>
              <a:ext uri="{FF2B5EF4-FFF2-40B4-BE49-F238E27FC236}">
                <a16:creationId xmlns:a16="http://schemas.microsoft.com/office/drawing/2014/main" id="{C76678A3-8A70-AC41-9F20-D93A4F072197}"/>
              </a:ext>
            </a:extLst>
          </p:cNvPr>
          <p:cNvSpPr txBox="1"/>
          <p:nvPr/>
        </p:nvSpPr>
        <p:spPr>
          <a:xfrm>
            <a:off x="1183473" y="7192663"/>
            <a:ext cx="12427596" cy="769441"/>
          </a:xfrm>
          <a:prstGeom prst="rect">
            <a:avLst/>
          </a:prstGeom>
          <a:noFill/>
        </p:spPr>
        <p:txBody>
          <a:bodyPr wrap="square" rtlCol="0">
            <a:spAutoFit/>
          </a:bodyPr>
          <a:lstStyle/>
          <a:p>
            <a:r>
              <a:rPr lang="en-US" sz="4400" dirty="0">
                <a:solidFill>
                  <a:srgbClr val="DA291C"/>
                </a:solidFill>
                <a:latin typeface="Arial" panose="020B0604020202020204" pitchFamily="34" charset="0"/>
                <a:cs typeface="Arial" panose="020B0604020202020204" pitchFamily="34" charset="0"/>
              </a:rPr>
              <a:t>THIS IS YOUR SUB HEAD COPY</a:t>
            </a:r>
          </a:p>
        </p:txBody>
      </p:sp>
    </p:spTree>
    <p:extLst>
      <p:ext uri="{BB962C8B-B14F-4D97-AF65-F5344CB8AC3E}">
        <p14:creationId xmlns:p14="http://schemas.microsoft.com/office/powerpoint/2010/main" val="37314618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9A0E72-275E-615E-355F-BBA038E2D13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46"/>
            <a:ext cx="24384000" cy="13716000"/>
          </a:xfrm>
          <a:prstGeom prst="rect">
            <a:avLst/>
          </a:prstGeom>
        </p:spPr>
      </p:pic>
      <p:sp>
        <p:nvSpPr>
          <p:cNvPr id="4" name="TextBox 3">
            <a:extLst>
              <a:ext uri="{FF2B5EF4-FFF2-40B4-BE49-F238E27FC236}">
                <a16:creationId xmlns:a16="http://schemas.microsoft.com/office/drawing/2014/main" id="{CCB59F87-4871-AB42-001C-917DC74A06AE}"/>
              </a:ext>
            </a:extLst>
          </p:cNvPr>
          <p:cNvSpPr txBox="1"/>
          <p:nvPr/>
        </p:nvSpPr>
        <p:spPr>
          <a:xfrm>
            <a:off x="1183473" y="3472458"/>
            <a:ext cx="14481642" cy="3385542"/>
          </a:xfrm>
          <a:prstGeom prst="rect">
            <a:avLst/>
          </a:prstGeom>
          <a:noFill/>
        </p:spPr>
        <p:txBody>
          <a:bodyPr wrap="square" rtlCol="0">
            <a:spAutoFit/>
          </a:bodyPr>
          <a:lstStyle/>
          <a:p>
            <a:r>
              <a:rPr lang="en-US" sz="10700" b="1" dirty="0">
                <a:solidFill>
                  <a:schemeClr val="bg1"/>
                </a:solidFill>
                <a:latin typeface="Arial" panose="020B0604020202020204" pitchFamily="34" charset="0"/>
                <a:cs typeface="Arial" panose="020B0604020202020204" pitchFamily="34" charset="0"/>
              </a:rPr>
              <a:t>This is your</a:t>
            </a:r>
            <a:br>
              <a:rPr lang="en-US" sz="10700" b="1" dirty="0">
                <a:solidFill>
                  <a:schemeClr val="bg1"/>
                </a:solidFill>
                <a:latin typeface="Arial" panose="020B0604020202020204" pitchFamily="34" charset="0"/>
                <a:cs typeface="Arial" panose="020B0604020202020204" pitchFamily="34" charset="0"/>
              </a:rPr>
            </a:br>
            <a:r>
              <a:rPr lang="en-US" sz="10700" b="1" dirty="0">
                <a:solidFill>
                  <a:schemeClr val="bg1"/>
                </a:solidFill>
                <a:latin typeface="Arial" panose="020B0604020202020204" pitchFamily="34" charset="0"/>
                <a:cs typeface="Arial" panose="020B0604020202020204" pitchFamily="34" charset="0"/>
              </a:rPr>
              <a:t>Title Copy</a:t>
            </a:r>
          </a:p>
        </p:txBody>
      </p:sp>
      <p:sp>
        <p:nvSpPr>
          <p:cNvPr id="5" name="TextBox 4">
            <a:extLst>
              <a:ext uri="{FF2B5EF4-FFF2-40B4-BE49-F238E27FC236}">
                <a16:creationId xmlns:a16="http://schemas.microsoft.com/office/drawing/2014/main" id="{F59B2DA9-5475-9E7D-B318-D5B6777519F2}"/>
              </a:ext>
            </a:extLst>
          </p:cNvPr>
          <p:cNvSpPr txBox="1"/>
          <p:nvPr/>
        </p:nvSpPr>
        <p:spPr>
          <a:xfrm>
            <a:off x="1183473" y="8973876"/>
            <a:ext cx="10589427" cy="600164"/>
          </a:xfrm>
          <a:prstGeom prst="rect">
            <a:avLst/>
          </a:prstGeom>
          <a:noFill/>
        </p:spPr>
        <p:txBody>
          <a:bodyPr wrap="square" rtlCol="0">
            <a:spAutoFit/>
          </a:bodyPr>
          <a:lstStyle/>
          <a:p>
            <a:r>
              <a:rPr lang="en-US" sz="3300" dirty="0">
                <a:solidFill>
                  <a:schemeClr val="bg1"/>
                </a:solidFill>
                <a:latin typeface="Arial" panose="020B0604020202020204" pitchFamily="34" charset="0"/>
                <a:cs typeface="Arial" panose="020B0604020202020204" pitchFamily="34" charset="0"/>
              </a:rPr>
              <a:t>This is your body copy.</a:t>
            </a:r>
          </a:p>
        </p:txBody>
      </p:sp>
      <p:sp>
        <p:nvSpPr>
          <p:cNvPr id="6" name="TextBox 5">
            <a:extLst>
              <a:ext uri="{FF2B5EF4-FFF2-40B4-BE49-F238E27FC236}">
                <a16:creationId xmlns:a16="http://schemas.microsoft.com/office/drawing/2014/main" id="{62B52811-36CE-9C9F-0F5B-852CACDAED60}"/>
              </a:ext>
            </a:extLst>
          </p:cNvPr>
          <p:cNvSpPr txBox="1"/>
          <p:nvPr/>
        </p:nvSpPr>
        <p:spPr>
          <a:xfrm>
            <a:off x="1183473" y="7192663"/>
            <a:ext cx="12427596" cy="769441"/>
          </a:xfrm>
          <a:prstGeom prst="rect">
            <a:avLst/>
          </a:prstGeom>
          <a:noFill/>
        </p:spPr>
        <p:txBody>
          <a:bodyPr wrap="square" rtlCol="0">
            <a:spAutoFit/>
          </a:bodyPr>
          <a:lstStyle/>
          <a:p>
            <a:r>
              <a:rPr lang="en-US" sz="4400" dirty="0">
                <a:solidFill>
                  <a:schemeClr val="bg1"/>
                </a:solidFill>
                <a:latin typeface="Arial" panose="020B0604020202020204" pitchFamily="34" charset="0"/>
                <a:cs typeface="Arial" panose="020B0604020202020204" pitchFamily="34" charset="0"/>
              </a:rPr>
              <a:t>THIS IS YOUR SUB HEAD COPY</a:t>
            </a:r>
          </a:p>
        </p:txBody>
      </p:sp>
      <p:sp>
        <p:nvSpPr>
          <p:cNvPr id="7" name="TextBox 6">
            <a:extLst>
              <a:ext uri="{FF2B5EF4-FFF2-40B4-BE49-F238E27FC236}">
                <a16:creationId xmlns:a16="http://schemas.microsoft.com/office/drawing/2014/main" id="{5D3FBF80-A999-3406-E234-348B58693412}"/>
              </a:ext>
            </a:extLst>
          </p:cNvPr>
          <p:cNvSpPr txBox="1"/>
          <p:nvPr/>
        </p:nvSpPr>
        <p:spPr>
          <a:xfrm>
            <a:off x="12538960" y="3137795"/>
            <a:ext cx="10659980" cy="1615827"/>
          </a:xfrm>
          <a:prstGeom prst="rect">
            <a:avLst/>
          </a:prstGeom>
          <a:noFill/>
        </p:spPr>
        <p:txBody>
          <a:bodyPr wrap="square" rtlCol="0">
            <a:spAutoFit/>
          </a:bodyPr>
          <a:lstStyle/>
          <a:p>
            <a:pPr algn="ctr"/>
            <a:r>
              <a:rPr lang="en-US" sz="3300" b="1" dirty="0">
                <a:solidFill>
                  <a:schemeClr val="bg1"/>
                </a:solidFill>
                <a:latin typeface="Arial" panose="020B0604020202020204" pitchFamily="34" charset="0"/>
                <a:cs typeface="Arial" panose="020B0604020202020204" pitchFamily="34" charset="0"/>
              </a:rPr>
              <a:t>This is your sub-head copy</a:t>
            </a:r>
          </a:p>
          <a:p>
            <a:pPr algn="ctr"/>
            <a:endParaRPr lang="en-US" sz="3300" dirty="0">
              <a:solidFill>
                <a:schemeClr val="bg1"/>
              </a:solidFill>
              <a:latin typeface="Arial" panose="020B0604020202020204" pitchFamily="34" charset="0"/>
              <a:cs typeface="Arial" panose="020B0604020202020204" pitchFamily="34" charset="0"/>
            </a:endParaRPr>
          </a:p>
          <a:p>
            <a:pPr algn="ctr"/>
            <a:r>
              <a:rPr lang="en-US" sz="3300" dirty="0">
                <a:solidFill>
                  <a:schemeClr val="bg1"/>
                </a:solidFill>
                <a:latin typeface="Arial" panose="020B0604020202020204" pitchFamily="34" charset="0"/>
                <a:cs typeface="Arial" panose="020B0604020202020204" pitchFamily="34" charset="0"/>
              </a:rPr>
              <a:t>This is your body copy.</a:t>
            </a:r>
          </a:p>
        </p:txBody>
      </p:sp>
      <p:sp>
        <p:nvSpPr>
          <p:cNvPr id="8" name="TextBox 7">
            <a:extLst>
              <a:ext uri="{FF2B5EF4-FFF2-40B4-BE49-F238E27FC236}">
                <a16:creationId xmlns:a16="http://schemas.microsoft.com/office/drawing/2014/main" id="{4BA4A3BC-D1A6-4730-86F6-176A248A1C8E}"/>
              </a:ext>
            </a:extLst>
          </p:cNvPr>
          <p:cNvSpPr txBox="1"/>
          <p:nvPr/>
        </p:nvSpPr>
        <p:spPr>
          <a:xfrm>
            <a:off x="12538960" y="8466044"/>
            <a:ext cx="10659980" cy="1615827"/>
          </a:xfrm>
          <a:prstGeom prst="rect">
            <a:avLst/>
          </a:prstGeom>
          <a:noFill/>
        </p:spPr>
        <p:txBody>
          <a:bodyPr wrap="square" rtlCol="0">
            <a:spAutoFit/>
          </a:bodyPr>
          <a:lstStyle/>
          <a:p>
            <a:pPr algn="ctr"/>
            <a:r>
              <a:rPr lang="en-US" sz="3300" b="1" dirty="0">
                <a:solidFill>
                  <a:schemeClr val="bg1"/>
                </a:solidFill>
                <a:latin typeface="Arial" panose="020B0604020202020204" pitchFamily="34" charset="0"/>
                <a:cs typeface="Arial" panose="020B0604020202020204" pitchFamily="34" charset="0"/>
              </a:rPr>
              <a:t>This is your sub-head copy</a:t>
            </a:r>
          </a:p>
          <a:p>
            <a:pPr algn="ctr"/>
            <a:endParaRPr lang="en-US" sz="3300" dirty="0">
              <a:solidFill>
                <a:schemeClr val="bg1"/>
              </a:solidFill>
              <a:latin typeface="Arial" panose="020B0604020202020204" pitchFamily="34" charset="0"/>
              <a:cs typeface="Arial" panose="020B0604020202020204" pitchFamily="34" charset="0"/>
            </a:endParaRPr>
          </a:p>
          <a:p>
            <a:pPr algn="ctr"/>
            <a:r>
              <a:rPr lang="en-US" sz="3300" dirty="0">
                <a:solidFill>
                  <a:schemeClr val="bg1"/>
                </a:solidFill>
                <a:latin typeface="Arial" panose="020B0604020202020204" pitchFamily="34" charset="0"/>
                <a:cs typeface="Arial" panose="020B0604020202020204" pitchFamily="34" charset="0"/>
              </a:rPr>
              <a:t>This is your body copy.</a:t>
            </a:r>
          </a:p>
        </p:txBody>
      </p:sp>
    </p:spTree>
    <p:extLst>
      <p:ext uri="{BB962C8B-B14F-4D97-AF65-F5344CB8AC3E}">
        <p14:creationId xmlns:p14="http://schemas.microsoft.com/office/powerpoint/2010/main" val="17442428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CE23E9-378B-4C5F-D3EC-31837D5DAFD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46"/>
            <a:ext cx="24384000" cy="13716000"/>
          </a:xfrm>
          <a:prstGeom prst="rect">
            <a:avLst/>
          </a:prstGeom>
        </p:spPr>
      </p:pic>
      <p:sp>
        <p:nvSpPr>
          <p:cNvPr id="4" name="TextBox 3">
            <a:extLst>
              <a:ext uri="{FF2B5EF4-FFF2-40B4-BE49-F238E27FC236}">
                <a16:creationId xmlns:a16="http://schemas.microsoft.com/office/drawing/2014/main" id="{E93B3577-C46B-A24F-1899-22A603D9213B}"/>
              </a:ext>
            </a:extLst>
          </p:cNvPr>
          <p:cNvSpPr txBox="1"/>
          <p:nvPr/>
        </p:nvSpPr>
        <p:spPr>
          <a:xfrm>
            <a:off x="1183473" y="3472458"/>
            <a:ext cx="14481642" cy="3385542"/>
          </a:xfrm>
          <a:prstGeom prst="rect">
            <a:avLst/>
          </a:prstGeom>
          <a:noFill/>
        </p:spPr>
        <p:txBody>
          <a:bodyPr wrap="square" rtlCol="0">
            <a:spAutoFit/>
          </a:bodyPr>
          <a:lstStyle/>
          <a:p>
            <a:r>
              <a:rPr lang="en-US" sz="10700" b="1" dirty="0">
                <a:solidFill>
                  <a:schemeClr val="bg1"/>
                </a:solidFill>
                <a:latin typeface="Arial" panose="020B0604020202020204" pitchFamily="34" charset="0"/>
                <a:cs typeface="Arial" panose="020B0604020202020204" pitchFamily="34" charset="0"/>
              </a:rPr>
              <a:t>This is your</a:t>
            </a:r>
            <a:br>
              <a:rPr lang="en-US" sz="10700" b="1" dirty="0">
                <a:solidFill>
                  <a:schemeClr val="bg1"/>
                </a:solidFill>
                <a:latin typeface="Arial" panose="020B0604020202020204" pitchFamily="34" charset="0"/>
                <a:cs typeface="Arial" panose="020B0604020202020204" pitchFamily="34" charset="0"/>
              </a:rPr>
            </a:br>
            <a:r>
              <a:rPr lang="en-US" sz="10700" b="1" dirty="0">
                <a:solidFill>
                  <a:schemeClr val="bg1"/>
                </a:solidFill>
                <a:latin typeface="Arial" panose="020B0604020202020204" pitchFamily="34" charset="0"/>
                <a:cs typeface="Arial" panose="020B0604020202020204" pitchFamily="34" charset="0"/>
              </a:rPr>
              <a:t>Title Copy</a:t>
            </a:r>
          </a:p>
        </p:txBody>
      </p:sp>
      <p:sp>
        <p:nvSpPr>
          <p:cNvPr id="5" name="TextBox 4">
            <a:extLst>
              <a:ext uri="{FF2B5EF4-FFF2-40B4-BE49-F238E27FC236}">
                <a16:creationId xmlns:a16="http://schemas.microsoft.com/office/drawing/2014/main" id="{52A8FCC2-0513-45E3-6058-A664C4D85F9B}"/>
              </a:ext>
            </a:extLst>
          </p:cNvPr>
          <p:cNvSpPr txBox="1"/>
          <p:nvPr/>
        </p:nvSpPr>
        <p:spPr>
          <a:xfrm>
            <a:off x="1183473" y="8973876"/>
            <a:ext cx="10589427" cy="600164"/>
          </a:xfrm>
          <a:prstGeom prst="rect">
            <a:avLst/>
          </a:prstGeom>
          <a:noFill/>
        </p:spPr>
        <p:txBody>
          <a:bodyPr wrap="square" rtlCol="0">
            <a:spAutoFit/>
          </a:bodyPr>
          <a:lstStyle/>
          <a:p>
            <a:r>
              <a:rPr lang="en-US" sz="3300" dirty="0">
                <a:solidFill>
                  <a:schemeClr val="bg1"/>
                </a:solidFill>
                <a:latin typeface="Arial" panose="020B0604020202020204" pitchFamily="34" charset="0"/>
                <a:cs typeface="Arial" panose="020B0604020202020204" pitchFamily="34" charset="0"/>
              </a:rPr>
              <a:t>This is your body copy.</a:t>
            </a:r>
          </a:p>
        </p:txBody>
      </p:sp>
      <p:sp>
        <p:nvSpPr>
          <p:cNvPr id="6" name="TextBox 5">
            <a:extLst>
              <a:ext uri="{FF2B5EF4-FFF2-40B4-BE49-F238E27FC236}">
                <a16:creationId xmlns:a16="http://schemas.microsoft.com/office/drawing/2014/main" id="{AD7C758A-FF93-E116-BFC3-F3744A67A238}"/>
              </a:ext>
            </a:extLst>
          </p:cNvPr>
          <p:cNvSpPr txBox="1"/>
          <p:nvPr/>
        </p:nvSpPr>
        <p:spPr>
          <a:xfrm>
            <a:off x="1183473" y="7192663"/>
            <a:ext cx="12427596" cy="769441"/>
          </a:xfrm>
          <a:prstGeom prst="rect">
            <a:avLst/>
          </a:prstGeom>
          <a:noFill/>
        </p:spPr>
        <p:txBody>
          <a:bodyPr wrap="square" rtlCol="0">
            <a:spAutoFit/>
          </a:bodyPr>
          <a:lstStyle/>
          <a:p>
            <a:r>
              <a:rPr lang="en-US" sz="4400" dirty="0">
                <a:solidFill>
                  <a:schemeClr val="bg1"/>
                </a:solidFill>
                <a:latin typeface="Arial" panose="020B0604020202020204" pitchFamily="34" charset="0"/>
                <a:cs typeface="Arial" panose="020B0604020202020204" pitchFamily="34" charset="0"/>
              </a:rPr>
              <a:t>THIS IS YOUR SUB HEAD COPY</a:t>
            </a:r>
          </a:p>
        </p:txBody>
      </p:sp>
    </p:spTree>
    <p:extLst>
      <p:ext uri="{BB962C8B-B14F-4D97-AF65-F5344CB8AC3E}">
        <p14:creationId xmlns:p14="http://schemas.microsoft.com/office/powerpoint/2010/main" val="41639385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16AB86-4F90-4A19-C119-32962797172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FC68AA3-675A-66B1-72F3-8DE718D944C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46"/>
            <a:ext cx="24384000" cy="13716000"/>
          </a:xfrm>
          <a:prstGeom prst="rect">
            <a:avLst/>
          </a:prstGeom>
        </p:spPr>
      </p:pic>
      <p:sp>
        <p:nvSpPr>
          <p:cNvPr id="4" name="TextBox 3">
            <a:extLst>
              <a:ext uri="{FF2B5EF4-FFF2-40B4-BE49-F238E27FC236}">
                <a16:creationId xmlns:a16="http://schemas.microsoft.com/office/drawing/2014/main" id="{B4B50709-8A57-C377-A0A4-702D5941C9F5}"/>
              </a:ext>
            </a:extLst>
          </p:cNvPr>
          <p:cNvSpPr txBox="1"/>
          <p:nvPr/>
        </p:nvSpPr>
        <p:spPr>
          <a:xfrm>
            <a:off x="1183474" y="5411949"/>
            <a:ext cx="11237495" cy="3508653"/>
          </a:xfrm>
          <a:prstGeom prst="rect">
            <a:avLst/>
          </a:prstGeom>
          <a:noFill/>
        </p:spPr>
        <p:txBody>
          <a:bodyPr wrap="square" rtlCol="0">
            <a:spAutoFit/>
          </a:bodyPr>
          <a:lstStyle/>
          <a:p>
            <a:r>
              <a:rPr lang="en-US" sz="11100" b="1" dirty="0">
                <a:solidFill>
                  <a:schemeClr val="bg1"/>
                </a:solidFill>
                <a:latin typeface="Arial" panose="020B0604020202020204" pitchFamily="34" charset="0"/>
                <a:cs typeface="Arial" panose="020B0604020202020204" pitchFamily="34" charset="0"/>
              </a:rPr>
              <a:t>NEW SECTION</a:t>
            </a:r>
          </a:p>
          <a:p>
            <a:r>
              <a:rPr lang="en-US" sz="11100" b="1" dirty="0">
                <a:solidFill>
                  <a:schemeClr val="bg1"/>
                </a:solidFill>
                <a:latin typeface="Arial" panose="020B0604020202020204" pitchFamily="34" charset="0"/>
                <a:cs typeface="Arial" panose="020B0604020202020204" pitchFamily="34" charset="0"/>
              </a:rPr>
              <a:t>TITLE HERE</a:t>
            </a:r>
          </a:p>
        </p:txBody>
      </p:sp>
    </p:spTree>
    <p:extLst>
      <p:ext uri="{BB962C8B-B14F-4D97-AF65-F5344CB8AC3E}">
        <p14:creationId xmlns:p14="http://schemas.microsoft.com/office/powerpoint/2010/main" val="30508251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4637D1-7197-F996-7A73-C3B7962129FE}"/>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5B6C9ED9-6979-1514-35F0-E51E55CA5B7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46"/>
            <a:ext cx="24384000" cy="13716000"/>
          </a:xfrm>
          <a:prstGeom prst="rect">
            <a:avLst/>
          </a:prstGeom>
        </p:spPr>
      </p:pic>
      <p:sp>
        <p:nvSpPr>
          <p:cNvPr id="8" name="TextBox 7">
            <a:extLst>
              <a:ext uri="{FF2B5EF4-FFF2-40B4-BE49-F238E27FC236}">
                <a16:creationId xmlns:a16="http://schemas.microsoft.com/office/drawing/2014/main" id="{BC1A34CF-805D-685A-936F-0C9644D9D9E5}"/>
              </a:ext>
            </a:extLst>
          </p:cNvPr>
          <p:cNvSpPr txBox="1"/>
          <p:nvPr/>
        </p:nvSpPr>
        <p:spPr>
          <a:xfrm>
            <a:off x="1183474" y="5411949"/>
            <a:ext cx="11237495" cy="3508653"/>
          </a:xfrm>
          <a:prstGeom prst="rect">
            <a:avLst/>
          </a:prstGeom>
          <a:noFill/>
        </p:spPr>
        <p:txBody>
          <a:bodyPr wrap="square" rtlCol="0">
            <a:spAutoFit/>
          </a:bodyPr>
          <a:lstStyle/>
          <a:p>
            <a:r>
              <a:rPr lang="en-US" sz="11100" b="1" dirty="0">
                <a:solidFill>
                  <a:schemeClr val="bg1"/>
                </a:solidFill>
                <a:latin typeface="Arial" panose="020B0604020202020204" pitchFamily="34" charset="0"/>
                <a:cs typeface="Arial" panose="020B0604020202020204" pitchFamily="34" charset="0"/>
              </a:rPr>
              <a:t>NEW SECTION</a:t>
            </a:r>
          </a:p>
          <a:p>
            <a:r>
              <a:rPr lang="en-US" sz="11100" b="1" dirty="0">
                <a:solidFill>
                  <a:schemeClr val="bg1"/>
                </a:solidFill>
                <a:latin typeface="Arial" panose="020B0604020202020204" pitchFamily="34" charset="0"/>
                <a:cs typeface="Arial" panose="020B0604020202020204" pitchFamily="34" charset="0"/>
              </a:rPr>
              <a:t>TITLE HERE</a:t>
            </a:r>
          </a:p>
        </p:txBody>
      </p:sp>
    </p:spTree>
    <p:extLst>
      <p:ext uri="{BB962C8B-B14F-4D97-AF65-F5344CB8AC3E}">
        <p14:creationId xmlns:p14="http://schemas.microsoft.com/office/powerpoint/2010/main" val="35497650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FB9EB9-033D-99E8-4AD0-14F164C3B540}"/>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1A1F5E4B-452C-C995-D746-8578AF70C9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46"/>
            <a:ext cx="24384000" cy="13716000"/>
          </a:xfrm>
          <a:prstGeom prst="rect">
            <a:avLst/>
          </a:prstGeom>
        </p:spPr>
      </p:pic>
      <p:sp>
        <p:nvSpPr>
          <p:cNvPr id="8" name="TextBox 7">
            <a:extLst>
              <a:ext uri="{FF2B5EF4-FFF2-40B4-BE49-F238E27FC236}">
                <a16:creationId xmlns:a16="http://schemas.microsoft.com/office/drawing/2014/main" id="{B8B5AC98-B957-3473-9778-199CB7FEC37D}"/>
              </a:ext>
            </a:extLst>
          </p:cNvPr>
          <p:cNvSpPr txBox="1"/>
          <p:nvPr/>
        </p:nvSpPr>
        <p:spPr>
          <a:xfrm>
            <a:off x="1183473" y="4314669"/>
            <a:ext cx="13122461" cy="3385542"/>
          </a:xfrm>
          <a:prstGeom prst="rect">
            <a:avLst/>
          </a:prstGeom>
          <a:noFill/>
        </p:spPr>
        <p:txBody>
          <a:bodyPr wrap="square" rtlCol="0">
            <a:spAutoFit/>
          </a:bodyPr>
          <a:lstStyle/>
          <a:p>
            <a:r>
              <a:rPr lang="en-US" sz="10700" b="1" dirty="0">
                <a:solidFill>
                  <a:schemeClr val="bg1"/>
                </a:solidFill>
                <a:latin typeface="Arial" panose="020B0604020202020204" pitchFamily="34" charset="0"/>
                <a:cs typeface="Arial" panose="020B0604020202020204" pitchFamily="34" charset="0"/>
              </a:rPr>
              <a:t>Network of Support in </a:t>
            </a:r>
            <a:r>
              <a:rPr lang="en-US" sz="10700" b="1" i="1" dirty="0">
                <a:solidFill>
                  <a:schemeClr val="bg1"/>
                </a:solidFill>
                <a:latin typeface="Arial" panose="020B0604020202020204" pitchFamily="34" charset="0"/>
                <a:cs typeface="Arial" panose="020B0604020202020204" pitchFamily="34" charset="0"/>
              </a:rPr>
              <a:t>ACTION</a:t>
            </a:r>
          </a:p>
        </p:txBody>
      </p:sp>
      <p:sp>
        <p:nvSpPr>
          <p:cNvPr id="9" name="TextBox 8">
            <a:extLst>
              <a:ext uri="{FF2B5EF4-FFF2-40B4-BE49-F238E27FC236}">
                <a16:creationId xmlns:a16="http://schemas.microsoft.com/office/drawing/2014/main" id="{836F007E-8F9E-592B-D129-AF8694CE5338}"/>
              </a:ext>
            </a:extLst>
          </p:cNvPr>
          <p:cNvSpPr txBox="1"/>
          <p:nvPr/>
        </p:nvSpPr>
        <p:spPr>
          <a:xfrm>
            <a:off x="1183473" y="8111727"/>
            <a:ext cx="11237495" cy="1615827"/>
          </a:xfrm>
          <a:prstGeom prst="rect">
            <a:avLst/>
          </a:prstGeom>
          <a:noFill/>
        </p:spPr>
        <p:txBody>
          <a:bodyPr wrap="square" rtlCol="0">
            <a:spAutoFit/>
          </a:bodyPr>
          <a:lstStyle/>
          <a:p>
            <a:r>
              <a:rPr lang="en-US" sz="3300" dirty="0">
                <a:solidFill>
                  <a:schemeClr val="bg1"/>
                </a:solidFill>
                <a:latin typeface="Arial" panose="020B0604020202020204" pitchFamily="34" charset="0"/>
                <a:cs typeface="Arial" panose="020B0604020202020204" pitchFamily="34" charset="0"/>
              </a:rPr>
              <a:t>When friends and neighbours in our community need support, they often rely on multiple services to navigate life’s challenges. </a:t>
            </a:r>
          </a:p>
        </p:txBody>
      </p:sp>
    </p:spTree>
    <p:extLst>
      <p:ext uri="{BB962C8B-B14F-4D97-AF65-F5344CB8AC3E}">
        <p14:creationId xmlns:p14="http://schemas.microsoft.com/office/powerpoint/2010/main" val="1234012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10D5AB-0546-864E-EBFA-558B6AE4445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46"/>
            <a:ext cx="24384000" cy="13716000"/>
          </a:xfrm>
          <a:prstGeom prst="rect">
            <a:avLst/>
          </a:prstGeom>
        </p:spPr>
      </p:pic>
    </p:spTree>
    <p:extLst>
      <p:ext uri="{BB962C8B-B14F-4D97-AF65-F5344CB8AC3E}">
        <p14:creationId xmlns:p14="http://schemas.microsoft.com/office/powerpoint/2010/main" val="32898750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19C1D1-F3A1-7170-E8DB-5252DC3CF5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46"/>
            <a:ext cx="24384000" cy="13716000"/>
          </a:xfrm>
          <a:prstGeom prst="rect">
            <a:avLst/>
          </a:prstGeom>
        </p:spPr>
      </p:pic>
    </p:spTree>
    <p:extLst>
      <p:ext uri="{BB962C8B-B14F-4D97-AF65-F5344CB8AC3E}">
        <p14:creationId xmlns:p14="http://schemas.microsoft.com/office/powerpoint/2010/main" val="24789137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EDBF78-FE13-F4AA-6D02-1EBBBDCFC0E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87" y="0"/>
            <a:ext cx="24384000" cy="13716000"/>
          </a:xfrm>
          <a:prstGeom prst="rect">
            <a:avLst/>
          </a:prstGeom>
        </p:spPr>
      </p:pic>
      <p:sp>
        <p:nvSpPr>
          <p:cNvPr id="4" name="TextBox 3">
            <a:extLst>
              <a:ext uri="{FF2B5EF4-FFF2-40B4-BE49-F238E27FC236}">
                <a16:creationId xmlns:a16="http://schemas.microsoft.com/office/drawing/2014/main" id="{1D50D9C1-F935-1E66-0607-507A6A4CE4AF}"/>
              </a:ext>
            </a:extLst>
          </p:cNvPr>
          <p:cNvSpPr txBox="1"/>
          <p:nvPr/>
        </p:nvSpPr>
        <p:spPr>
          <a:xfrm>
            <a:off x="1183474" y="4314669"/>
            <a:ext cx="14481642" cy="1738938"/>
          </a:xfrm>
          <a:prstGeom prst="rect">
            <a:avLst/>
          </a:prstGeom>
          <a:noFill/>
        </p:spPr>
        <p:txBody>
          <a:bodyPr wrap="square" rtlCol="0">
            <a:spAutoFit/>
          </a:bodyPr>
          <a:lstStyle/>
          <a:p>
            <a:r>
              <a:rPr lang="en-US" sz="10700" b="1" dirty="0">
                <a:solidFill>
                  <a:srgbClr val="DA291C"/>
                </a:solidFill>
                <a:latin typeface="Arial" panose="020B0604020202020204" pitchFamily="34" charset="0"/>
                <a:cs typeface="Arial" panose="020B0604020202020204" pitchFamily="34" charset="0"/>
              </a:rPr>
              <a:t>Poverty to Possibility</a:t>
            </a:r>
          </a:p>
        </p:txBody>
      </p:sp>
      <p:sp>
        <p:nvSpPr>
          <p:cNvPr id="5" name="TextBox 4">
            <a:extLst>
              <a:ext uri="{FF2B5EF4-FFF2-40B4-BE49-F238E27FC236}">
                <a16:creationId xmlns:a16="http://schemas.microsoft.com/office/drawing/2014/main" id="{44A3889E-A03E-67D6-BB86-23B3B292F442}"/>
              </a:ext>
            </a:extLst>
          </p:cNvPr>
          <p:cNvSpPr txBox="1"/>
          <p:nvPr/>
        </p:nvSpPr>
        <p:spPr>
          <a:xfrm>
            <a:off x="1183473" y="8111727"/>
            <a:ext cx="11237495" cy="1615827"/>
          </a:xfrm>
          <a:prstGeom prst="rect">
            <a:avLst/>
          </a:prstGeom>
          <a:noFill/>
        </p:spPr>
        <p:txBody>
          <a:bodyPr wrap="square" rtlCol="0">
            <a:spAutoFit/>
          </a:bodyPr>
          <a:lstStyle/>
          <a:p>
            <a:r>
              <a:rPr lang="en-US" sz="3300" dirty="0">
                <a:solidFill>
                  <a:srgbClr val="DA291C"/>
                </a:solidFill>
                <a:latin typeface="Arial" panose="020B0604020202020204" pitchFamily="34" charset="0"/>
                <a:cs typeface="Arial" panose="020B0604020202020204" pitchFamily="34" charset="0"/>
              </a:rPr>
              <a:t>United in ACTION, we support local programs that help people gain economic independence, access affordable essentials, and build skills for a brighter future.</a:t>
            </a:r>
          </a:p>
        </p:txBody>
      </p:sp>
      <p:sp>
        <p:nvSpPr>
          <p:cNvPr id="6" name="TextBox 5">
            <a:extLst>
              <a:ext uri="{FF2B5EF4-FFF2-40B4-BE49-F238E27FC236}">
                <a16:creationId xmlns:a16="http://schemas.microsoft.com/office/drawing/2014/main" id="{C06C0C80-6A44-BEC9-80BB-1AD4581111EE}"/>
              </a:ext>
            </a:extLst>
          </p:cNvPr>
          <p:cNvSpPr txBox="1"/>
          <p:nvPr/>
        </p:nvSpPr>
        <p:spPr>
          <a:xfrm>
            <a:off x="1183473" y="6274753"/>
            <a:ext cx="12427596" cy="1446550"/>
          </a:xfrm>
          <a:prstGeom prst="rect">
            <a:avLst/>
          </a:prstGeom>
          <a:noFill/>
        </p:spPr>
        <p:txBody>
          <a:bodyPr wrap="square" rtlCol="0">
            <a:spAutoFit/>
          </a:bodyPr>
          <a:lstStyle/>
          <a:p>
            <a:r>
              <a:rPr lang="en-US" sz="4400" dirty="0">
                <a:solidFill>
                  <a:srgbClr val="DA291C"/>
                </a:solidFill>
                <a:latin typeface="Arial" panose="020B0604020202020204" pitchFamily="34" charset="0"/>
                <a:cs typeface="Arial" panose="020B0604020202020204" pitchFamily="34" charset="0"/>
              </a:rPr>
              <a:t>POVERTY IS A DEEPLY ROOTED CHALLENGE THAT AFFECTS EVERY ASPECT OF LIFE.</a:t>
            </a:r>
          </a:p>
        </p:txBody>
      </p:sp>
    </p:spTree>
    <p:extLst>
      <p:ext uri="{BB962C8B-B14F-4D97-AF65-F5344CB8AC3E}">
        <p14:creationId xmlns:p14="http://schemas.microsoft.com/office/powerpoint/2010/main" val="23741395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9A58EF-BA59-49FB-B5EB-44D0D890F86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
        <p:nvSpPr>
          <p:cNvPr id="4" name="TextBox 3">
            <a:extLst>
              <a:ext uri="{FF2B5EF4-FFF2-40B4-BE49-F238E27FC236}">
                <a16:creationId xmlns:a16="http://schemas.microsoft.com/office/drawing/2014/main" id="{FEECC91A-0D30-A8F6-F9FE-45523EFCF2E8}"/>
              </a:ext>
            </a:extLst>
          </p:cNvPr>
          <p:cNvSpPr txBox="1"/>
          <p:nvPr/>
        </p:nvSpPr>
        <p:spPr>
          <a:xfrm>
            <a:off x="1688800" y="3964689"/>
            <a:ext cx="13639432" cy="2123658"/>
          </a:xfrm>
          <a:prstGeom prst="rect">
            <a:avLst/>
          </a:prstGeom>
          <a:noFill/>
        </p:spPr>
        <p:txBody>
          <a:bodyPr wrap="square" rtlCol="0">
            <a:spAutoFit/>
          </a:bodyPr>
          <a:lstStyle/>
          <a:p>
            <a:r>
              <a:rPr lang="en-US" sz="4400" dirty="0">
                <a:solidFill>
                  <a:srgbClr val="DA291C"/>
                </a:solidFill>
                <a:latin typeface="Georgia" panose="02040502050405020303" pitchFamily="18" charset="0"/>
                <a:cs typeface="Arial" panose="020B0604020202020204" pitchFamily="34" charset="0"/>
              </a:rPr>
              <a:t>United Way’s support didn’t just give me a place to stay—they gave me hope, confidence, and the tools to build a future for me and my son.”</a:t>
            </a:r>
          </a:p>
        </p:txBody>
      </p:sp>
      <p:pic>
        <p:nvPicPr>
          <p:cNvPr id="6" name="Picture 5">
            <a:extLst>
              <a:ext uri="{FF2B5EF4-FFF2-40B4-BE49-F238E27FC236}">
                <a16:creationId xmlns:a16="http://schemas.microsoft.com/office/drawing/2014/main" id="{57152167-61F6-C0AF-3A94-FD468129587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27518" y="2778627"/>
            <a:ext cx="1155700" cy="939800"/>
          </a:xfrm>
          <a:prstGeom prst="rect">
            <a:avLst/>
          </a:prstGeom>
        </p:spPr>
      </p:pic>
      <p:sp>
        <p:nvSpPr>
          <p:cNvPr id="7" name="Rounded Rectangle 6">
            <a:hlinkClick r:id="rId5"/>
            <a:extLst>
              <a:ext uri="{FF2B5EF4-FFF2-40B4-BE49-F238E27FC236}">
                <a16:creationId xmlns:a16="http://schemas.microsoft.com/office/drawing/2014/main" id="{2218C9AB-6391-ABA6-A521-9730A087FA41}"/>
              </a:ext>
            </a:extLst>
          </p:cNvPr>
          <p:cNvSpPr/>
          <p:nvPr/>
        </p:nvSpPr>
        <p:spPr>
          <a:xfrm>
            <a:off x="1327518" y="7237829"/>
            <a:ext cx="5891429" cy="914400"/>
          </a:xfrm>
          <a:prstGeom prst="roundRect">
            <a:avLst/>
          </a:prstGeom>
          <a:solidFill>
            <a:srgbClr val="DA29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04EA910-D3F7-FECD-3928-8859BEA76CA5}"/>
              </a:ext>
            </a:extLst>
          </p:cNvPr>
          <p:cNvSpPr txBox="1"/>
          <p:nvPr/>
        </p:nvSpPr>
        <p:spPr>
          <a:xfrm>
            <a:off x="1327518" y="7394947"/>
            <a:ext cx="5891428" cy="600164"/>
          </a:xfrm>
          <a:prstGeom prst="rect">
            <a:avLst/>
          </a:prstGeom>
          <a:noFill/>
        </p:spPr>
        <p:txBody>
          <a:bodyPr wrap="square" rtlCol="0">
            <a:spAutoFit/>
          </a:bodyPr>
          <a:lstStyle/>
          <a:p>
            <a:pPr algn="ctr"/>
            <a:r>
              <a:rPr lang="en-US" sz="3300" dirty="0">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Watch Montanna’s Story</a:t>
            </a:r>
            <a:endParaRPr lang="en-US" sz="3300" dirty="0">
              <a:solidFill>
                <a:schemeClr val="bg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99AC4B2B-CAE1-BE78-6BDC-1DFBCC142EDC}"/>
              </a:ext>
            </a:extLst>
          </p:cNvPr>
          <p:cNvSpPr txBox="1"/>
          <p:nvPr/>
        </p:nvSpPr>
        <p:spPr>
          <a:xfrm>
            <a:off x="1327519" y="9284599"/>
            <a:ext cx="10585808" cy="1107996"/>
          </a:xfrm>
          <a:prstGeom prst="rect">
            <a:avLst/>
          </a:prstGeom>
          <a:noFill/>
        </p:spPr>
        <p:txBody>
          <a:bodyPr wrap="square" rtlCol="0">
            <a:spAutoFit/>
          </a:bodyPr>
          <a:lstStyle/>
          <a:p>
            <a:r>
              <a:rPr lang="en-US" sz="3300" dirty="0">
                <a:solidFill>
                  <a:srgbClr val="DA291C"/>
                </a:solidFill>
                <a:latin typeface="Arial" panose="020B0604020202020204" pitchFamily="34" charset="0"/>
                <a:cs typeface="Arial" panose="020B0604020202020204" pitchFamily="34" charset="0"/>
              </a:rPr>
              <a:t>United in ACTION, we have helped </a:t>
            </a:r>
            <a:r>
              <a:rPr lang="en-US" sz="3300" b="1" dirty="0">
                <a:solidFill>
                  <a:srgbClr val="DA291C"/>
                </a:solidFill>
                <a:latin typeface="Arial" panose="020B0604020202020204" pitchFamily="34" charset="0"/>
                <a:cs typeface="Arial" panose="020B0604020202020204" pitchFamily="34" charset="0"/>
              </a:rPr>
              <a:t>48,457</a:t>
            </a:r>
            <a:r>
              <a:rPr lang="en-US" sz="3300" dirty="0">
                <a:solidFill>
                  <a:srgbClr val="DA291C"/>
                </a:solidFill>
                <a:latin typeface="Arial" panose="020B0604020202020204" pitchFamily="34" charset="0"/>
                <a:cs typeface="Arial" panose="020B0604020202020204" pitchFamily="34" charset="0"/>
              </a:rPr>
              <a:t> women who are facing systemic barriers to inclusion and prosperity.</a:t>
            </a:r>
          </a:p>
        </p:txBody>
      </p:sp>
    </p:spTree>
    <p:extLst>
      <p:ext uri="{BB962C8B-B14F-4D97-AF65-F5344CB8AC3E}">
        <p14:creationId xmlns:p14="http://schemas.microsoft.com/office/powerpoint/2010/main" val="3324411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A9C828-BF11-EEBF-68B0-BB41E0A2E3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46"/>
            <a:ext cx="24384000" cy="13716000"/>
          </a:xfrm>
          <a:prstGeom prst="rect">
            <a:avLst/>
          </a:prstGeom>
        </p:spPr>
      </p:pic>
      <p:sp>
        <p:nvSpPr>
          <p:cNvPr id="6" name="TextBox 5">
            <a:extLst>
              <a:ext uri="{FF2B5EF4-FFF2-40B4-BE49-F238E27FC236}">
                <a16:creationId xmlns:a16="http://schemas.microsoft.com/office/drawing/2014/main" id="{1CA0D8FD-C825-03ED-D04F-A68077A4BA3A}"/>
              </a:ext>
            </a:extLst>
          </p:cNvPr>
          <p:cNvSpPr txBox="1"/>
          <p:nvPr/>
        </p:nvSpPr>
        <p:spPr>
          <a:xfrm>
            <a:off x="1183474" y="4314669"/>
            <a:ext cx="14481642" cy="1738938"/>
          </a:xfrm>
          <a:prstGeom prst="rect">
            <a:avLst/>
          </a:prstGeom>
          <a:noFill/>
        </p:spPr>
        <p:txBody>
          <a:bodyPr wrap="square" rtlCol="0">
            <a:spAutoFit/>
          </a:bodyPr>
          <a:lstStyle/>
          <a:p>
            <a:r>
              <a:rPr lang="en-US" sz="10700" b="1" dirty="0">
                <a:solidFill>
                  <a:srgbClr val="DA291C"/>
                </a:solidFill>
                <a:latin typeface="Arial" panose="020B0604020202020204" pitchFamily="34" charset="0"/>
                <a:cs typeface="Arial" panose="020B0604020202020204" pitchFamily="34" charset="0"/>
              </a:rPr>
              <a:t>All That Kids Can Be</a:t>
            </a:r>
          </a:p>
        </p:txBody>
      </p:sp>
      <p:sp>
        <p:nvSpPr>
          <p:cNvPr id="7" name="TextBox 6">
            <a:extLst>
              <a:ext uri="{FF2B5EF4-FFF2-40B4-BE49-F238E27FC236}">
                <a16:creationId xmlns:a16="http://schemas.microsoft.com/office/drawing/2014/main" id="{31F10119-56B3-FB5A-F551-B31EB4212741}"/>
              </a:ext>
            </a:extLst>
          </p:cNvPr>
          <p:cNvSpPr txBox="1"/>
          <p:nvPr/>
        </p:nvSpPr>
        <p:spPr>
          <a:xfrm>
            <a:off x="1183473" y="8973876"/>
            <a:ext cx="11237495" cy="1107996"/>
          </a:xfrm>
          <a:prstGeom prst="rect">
            <a:avLst/>
          </a:prstGeom>
          <a:noFill/>
        </p:spPr>
        <p:txBody>
          <a:bodyPr wrap="square" rtlCol="0">
            <a:spAutoFit/>
          </a:bodyPr>
          <a:lstStyle/>
          <a:p>
            <a:r>
              <a:rPr lang="en-US" sz="3300" dirty="0">
                <a:solidFill>
                  <a:srgbClr val="DA291C"/>
                </a:solidFill>
                <a:latin typeface="Arial" panose="020B0604020202020204" pitchFamily="34" charset="0"/>
                <a:cs typeface="Arial" panose="020B0604020202020204" pitchFamily="34" charset="0"/>
              </a:rPr>
              <a:t>United in ACTION, we support programs that help them overcome challenges and thrive.</a:t>
            </a:r>
          </a:p>
        </p:txBody>
      </p:sp>
      <p:sp>
        <p:nvSpPr>
          <p:cNvPr id="8" name="TextBox 7">
            <a:extLst>
              <a:ext uri="{FF2B5EF4-FFF2-40B4-BE49-F238E27FC236}">
                <a16:creationId xmlns:a16="http://schemas.microsoft.com/office/drawing/2014/main" id="{EE232B02-94B5-861D-F9DC-164C0CE0BF57}"/>
              </a:ext>
            </a:extLst>
          </p:cNvPr>
          <p:cNvSpPr txBox="1"/>
          <p:nvPr/>
        </p:nvSpPr>
        <p:spPr>
          <a:xfrm>
            <a:off x="1183473" y="6274753"/>
            <a:ext cx="12427596" cy="2123658"/>
          </a:xfrm>
          <a:prstGeom prst="rect">
            <a:avLst/>
          </a:prstGeom>
          <a:noFill/>
        </p:spPr>
        <p:txBody>
          <a:bodyPr wrap="square" rtlCol="0">
            <a:spAutoFit/>
          </a:bodyPr>
          <a:lstStyle/>
          <a:p>
            <a:r>
              <a:rPr lang="en-US" sz="4400" dirty="0">
                <a:solidFill>
                  <a:srgbClr val="DA291C"/>
                </a:solidFill>
                <a:latin typeface="Arial" panose="020B0604020202020204" pitchFamily="34" charset="0"/>
                <a:cs typeface="Arial" panose="020B0604020202020204" pitchFamily="34" charset="0"/>
              </a:rPr>
              <a:t>CHILDREN AND YOUTH FACE BARRIERS THAT CAN LIMIT THEIR DEVELOPMENT </a:t>
            </a:r>
            <a:br>
              <a:rPr lang="en-US" sz="4400" dirty="0">
                <a:solidFill>
                  <a:srgbClr val="DA291C"/>
                </a:solidFill>
                <a:latin typeface="Arial" panose="020B0604020202020204" pitchFamily="34" charset="0"/>
                <a:cs typeface="Arial" panose="020B0604020202020204" pitchFamily="34" charset="0"/>
              </a:rPr>
            </a:br>
            <a:r>
              <a:rPr lang="en-US" sz="4400" dirty="0">
                <a:solidFill>
                  <a:srgbClr val="DA291C"/>
                </a:solidFill>
                <a:latin typeface="Arial" panose="020B0604020202020204" pitchFamily="34" charset="0"/>
                <a:cs typeface="Arial" panose="020B0604020202020204" pitchFamily="34" charset="0"/>
              </a:rPr>
              <a:t>AND POTENTIAL.</a:t>
            </a:r>
          </a:p>
        </p:txBody>
      </p:sp>
    </p:spTree>
    <p:extLst>
      <p:ext uri="{BB962C8B-B14F-4D97-AF65-F5344CB8AC3E}">
        <p14:creationId xmlns:p14="http://schemas.microsoft.com/office/powerpoint/2010/main" val="336149481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1428</TotalTime>
  <Words>4066</Words>
  <Application>Microsoft Macintosh PowerPoint</Application>
  <PresentationFormat>Custom</PresentationFormat>
  <Paragraphs>336</Paragraphs>
  <Slides>36</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Arial</vt:lpstr>
      <vt:lpstr>Calibri</vt:lpstr>
      <vt:lpstr>Calibri Light</vt:lpstr>
      <vt:lpstr>Georgia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Sam Andrade</dc:creator>
  <cp:lastModifiedBy>Sarah Hodgson</cp:lastModifiedBy>
  <cp:revision>3</cp:revision>
  <dcterms:created xsi:type="dcterms:W3CDTF">2025-07-16T20:17:08Z</dcterms:created>
  <dcterms:modified xsi:type="dcterms:W3CDTF">2025-08-21T13:36:18Z</dcterms:modified>
</cp:coreProperties>
</file>